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2" r:id="rId1"/>
  </p:sldMasterIdLst>
  <p:notesMasterIdLst>
    <p:notesMasterId r:id="rId41"/>
  </p:notesMasterIdLst>
  <p:handoutMasterIdLst>
    <p:handoutMasterId r:id="rId42"/>
  </p:handoutMasterIdLst>
  <p:sldIdLst>
    <p:sldId id="287" r:id="rId2"/>
    <p:sldId id="328" r:id="rId3"/>
    <p:sldId id="434" r:id="rId4"/>
    <p:sldId id="470" r:id="rId5"/>
    <p:sldId id="471" r:id="rId6"/>
    <p:sldId id="358" r:id="rId7"/>
    <p:sldId id="435" r:id="rId8"/>
    <p:sldId id="436" r:id="rId9"/>
    <p:sldId id="437" r:id="rId10"/>
    <p:sldId id="438" r:id="rId11"/>
    <p:sldId id="439" r:id="rId12"/>
    <p:sldId id="440" r:id="rId13"/>
    <p:sldId id="441" r:id="rId14"/>
    <p:sldId id="442" r:id="rId15"/>
    <p:sldId id="443" r:id="rId16"/>
    <p:sldId id="469" r:id="rId17"/>
    <p:sldId id="445" r:id="rId18"/>
    <p:sldId id="446" r:id="rId19"/>
    <p:sldId id="447" r:id="rId20"/>
    <p:sldId id="448" r:id="rId21"/>
    <p:sldId id="449" r:id="rId22"/>
    <p:sldId id="452" r:id="rId23"/>
    <p:sldId id="453" r:id="rId24"/>
    <p:sldId id="454" r:id="rId25"/>
    <p:sldId id="450" r:id="rId26"/>
    <p:sldId id="455" r:id="rId27"/>
    <p:sldId id="456" r:id="rId28"/>
    <p:sldId id="457" r:id="rId29"/>
    <p:sldId id="458" r:id="rId30"/>
    <p:sldId id="459" r:id="rId31"/>
    <p:sldId id="460" r:id="rId32"/>
    <p:sldId id="461" r:id="rId33"/>
    <p:sldId id="462" r:id="rId34"/>
    <p:sldId id="463" r:id="rId35"/>
    <p:sldId id="464" r:id="rId36"/>
    <p:sldId id="465" r:id="rId37"/>
    <p:sldId id="466" r:id="rId38"/>
    <p:sldId id="468" r:id="rId39"/>
    <p:sldId id="393" r:id="rId4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7FB79F"/>
    <a:srgbClr val="A4D652"/>
    <a:srgbClr val="1BC000"/>
    <a:srgbClr val="FFFFFF"/>
    <a:srgbClr val="A41C5A"/>
    <a:srgbClr val="8C1C2C"/>
    <a:srgbClr val="CDCCC5"/>
    <a:srgbClr val="B8B6A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0" autoAdjust="0"/>
    <p:restoredTop sz="95274" autoAdjust="0"/>
  </p:normalViewPr>
  <p:slideViewPr>
    <p:cSldViewPr snapToGrid="0">
      <p:cViewPr varScale="1">
        <p:scale>
          <a:sx n="92" d="100"/>
          <a:sy n="92" d="100"/>
        </p:scale>
        <p:origin x="1158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834"/>
    </p:cViewPr>
  </p:sorterViewPr>
  <p:notesViewPr>
    <p:cSldViewPr snapToGrid="0">
      <p:cViewPr varScale="1">
        <p:scale>
          <a:sx n="81" d="100"/>
          <a:sy n="81" d="100"/>
        </p:scale>
        <p:origin x="-1428" y="-90"/>
      </p:cViewPr>
      <p:guideLst>
        <p:guide orient="horz" pos="2928"/>
        <p:guide pos="2208"/>
      </p:guideLst>
    </p:cSldViewPr>
  </p:notesViewPr>
  <p:gridSpacing cx="45720" cy="4572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AF49B822-08B8-48F4-BF55-325E0693AEE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5300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F3C21275-5C8B-4720-B353-E39780FE0458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15700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457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343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9891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085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002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19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345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21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061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338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896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33284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47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7810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29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9977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30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1685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80692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33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1447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34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931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35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83469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37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312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62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694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424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226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5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636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07834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9F9DE40-5790-42FC-B054-D80F9700D73B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839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200">
                <a:solidFill>
                  <a:srgbClr val="FFFFFF"/>
                </a:solidFill>
                <a:latin typeface="Arial" panose="020B0604020202020204" pitchFamily="34" charset="0"/>
              </a:rPr>
              <a:t>help.ebsco.com</a:t>
            </a:r>
            <a:endParaRPr lang="en-US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E3948-CB73-425F-94D4-5216D7099A68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8873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help.ebsco.com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DC9B53-A228-4F50-83B4-B59F8A38041B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1039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help.ebsco.com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1D8C57-1D9B-47FC-A8F6-6E4E47E0163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489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DBCA8-73C2-44C7-BB94-B75A41CFF1A5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0527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help.ebsco.com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14967D-4735-435C-9AB7-EA9D81A143E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7457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0C94B-F5F3-434E-A2D8-518DFF1EA69D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6472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152400" y="823976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auto">
          <a:xfrm>
            <a:off x="155575" y="157161"/>
            <a:ext cx="8832850" cy="82733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xtLst/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help.ebsco.com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976376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9162" y="1211328"/>
            <a:ext cx="8324214" cy="4801990"/>
          </a:xfrm>
        </p:spPr>
        <p:txBody>
          <a:bodyPr/>
          <a:lstStyle>
            <a:lvl1pPr marL="0" indent="0" algn="l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069" y="317622"/>
            <a:ext cx="7772400" cy="561594"/>
          </a:xfrm>
        </p:spPr>
        <p:txBody>
          <a:bodyPr/>
          <a:lstStyle>
            <a:lvl1pPr algn="ctr">
              <a:buNone/>
              <a:defRPr sz="3200" b="0" cap="none" baseline="0">
                <a:solidFill>
                  <a:srgbClr val="1FA64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79347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329" y="1211327"/>
            <a:ext cx="8973659" cy="5489511"/>
          </a:xfrm>
        </p:spPr>
        <p:txBody>
          <a:bodyPr/>
          <a:lstStyle>
            <a:lvl1pPr marL="0" indent="0" algn="l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2949" y="152399"/>
            <a:ext cx="6501039" cy="882715"/>
          </a:xfrm>
        </p:spPr>
        <p:txBody>
          <a:bodyPr anchor="ctr"/>
          <a:lstStyle>
            <a:lvl1pPr algn="ctr">
              <a:buNone/>
              <a:defRPr sz="4000" b="1" cap="none" baseline="0">
                <a:solidFill>
                  <a:srgbClr val="1FA64A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" title="EBSCOhost Logo">
            <a:extLst>
              <a:ext uri="{FF2B5EF4-FFF2-40B4-BE49-F238E27FC236}">
                <a16:creationId xmlns:a16="http://schemas.microsoft.com/office/drawing/2014/main" xmlns="" id="{9E226B0A-ED23-4D98-AD41-1252506A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073"/>
            <a:ext cx="2434999" cy="68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69686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1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281" y="2822448"/>
            <a:ext cx="6501039" cy="506354"/>
          </a:xfrm>
        </p:spPr>
        <p:txBody>
          <a:bodyPr/>
          <a:lstStyle>
            <a:lvl1pPr algn="ctr">
              <a:buNone/>
              <a:defRPr sz="3600" b="1" cap="none" baseline="0">
                <a:solidFill>
                  <a:srgbClr val="1FA64A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" title="EBSCOhost Logo">
            <a:extLst>
              <a:ext uri="{FF2B5EF4-FFF2-40B4-BE49-F238E27FC236}">
                <a16:creationId xmlns:a16="http://schemas.microsoft.com/office/drawing/2014/main" xmlns="" id="{9E226B0A-ED23-4D98-AD41-1252506AD4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7073"/>
            <a:ext cx="2434999" cy="68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7BADF385-47F5-49C9-9708-33770ABA0E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help.ebsco.com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2B158B1-91DA-4343-A5DD-B570E01C901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3445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B992F-147A-4988-B16E-F256FAE9A3C9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6569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2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help.ebsco.com</a:t>
            </a: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6BF50-784C-4456-B57C-872D6B75AD7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0541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52201-60B3-4FBA-B127-CFA402E8F011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79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5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help.ebsco.com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6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help.ebsco.com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0" sz="14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kumimoji="0" sz="1200">
                <a:solidFill>
                  <a:srgbClr val="FFFFFF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600">
                <a:solidFill>
                  <a:srgbClr val="1A3F6D"/>
                </a:solidFill>
              </a:defRPr>
            </a:lvl1pPr>
          </a:lstStyle>
          <a:p>
            <a:pPr>
              <a:defRPr/>
            </a:pPr>
            <a:fld id="{BA283608-543F-4B61-8AEB-B5C090AC64BE}" type="slidenum">
              <a:rPr lang="en-US" altLang="en-US"/>
              <a:pPr>
                <a:defRPr/>
              </a:pPr>
              <a:t>‹nº›</a:t>
            </a:fld>
            <a:endParaRPr lang="en-US" alt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40" name="Picture 56" descr="top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93" r:id="rId1"/>
    <p:sldLayoutId id="2147484494" r:id="rId2"/>
    <p:sldLayoutId id="2147484495" r:id="rId3"/>
    <p:sldLayoutId id="2147484504" r:id="rId4"/>
    <p:sldLayoutId id="2147484505" r:id="rId5"/>
    <p:sldLayoutId id="2147484496" r:id="rId6"/>
    <p:sldLayoutId id="2147484497" r:id="rId7"/>
    <p:sldLayoutId id="2147484498" r:id="rId8"/>
    <p:sldLayoutId id="2147484499" r:id="rId9"/>
    <p:sldLayoutId id="2147484500" r:id="rId10"/>
    <p:sldLayoutId id="2147484501" r:id="rId11"/>
    <p:sldLayoutId id="2147484502" r:id="rId12"/>
    <p:sldLayoutId id="214748450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1A3F6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1A3F6D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1F497D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ebsco-portuguese.webex.com/" TargetMode="External"/><Relationship Id="rId2" Type="http://schemas.openxmlformats.org/officeDocument/2006/relationships/hyperlink" Target="http://support.ebsco.com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://buscador.periodicos.capes.gov.br/V/V3QBDIXDVG8IEA9JLAJGFFVJLYYT3G7R5R5HYHUEDAPXNUDKSB-08697?func=find-db-info&amp;doc_num=000005012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George_Bool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18"/>
          <p:cNvSpPr>
            <a:spLocks noGrp="1"/>
          </p:cNvSpPr>
          <p:nvPr>
            <p:ph type="subTitle" idx="1"/>
          </p:nvPr>
        </p:nvSpPr>
        <p:spPr>
          <a:xfrm>
            <a:off x="1276350" y="3582945"/>
            <a:ext cx="6591300" cy="1452041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defRPr/>
            </a:pPr>
            <a:r>
              <a:rPr lang="pt-BR" sz="8800" b="0" cap="none" spc="0" dirty="0">
                <a:solidFill>
                  <a:srgbClr val="1FA64A"/>
                </a:solidFill>
                <a:latin typeface="+mj-lt"/>
              </a:rPr>
              <a:t>Avançado</a:t>
            </a:r>
            <a:endParaRPr lang="en-US" sz="2400" b="0" cap="none" spc="0" dirty="0">
              <a:solidFill>
                <a:srgbClr val="1FA64A"/>
              </a:solidFill>
              <a:latin typeface="+mj-lt"/>
              <a:ea typeface="+mj-ea"/>
              <a:cs typeface="+mj-cs"/>
            </a:endParaRP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None/>
              <a:defRPr/>
            </a:pPr>
            <a:endParaRPr lang="en-US" sz="4000" cap="none" spc="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+mj-cs"/>
            </a:endParaRPr>
          </a:p>
        </p:txBody>
      </p:sp>
      <p:sp>
        <p:nvSpPr>
          <p:cNvPr id="15363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Tutorial de </a:t>
            </a:r>
            <a:r>
              <a:rPr lang="en-US" altLang="en-US" dirty="0" err="1">
                <a:solidFill>
                  <a:schemeClr val="tx1"/>
                </a:solidFill>
              </a:rPr>
              <a:t>Uso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5365" name="Rectangle 6"/>
          <p:cNvSpPr>
            <a:spLocks noGrp="1" noChangeArrowheads="1"/>
          </p:cNvSpPr>
          <p:nvPr/>
        </p:nvSpPr>
        <p:spPr bwMode="auto">
          <a:xfrm>
            <a:off x="158750" y="6408738"/>
            <a:ext cx="88265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endParaRPr lang="en-US" altLang="en-US" sz="1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pic>
        <p:nvPicPr>
          <p:cNvPr id="15366" name="Picture 1" title="EBSCOhost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238" y="2409394"/>
            <a:ext cx="5829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FCDCA6F7-4BE0-4FAD-88DB-83F4D466ABF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7666181" y="6408738"/>
            <a:ext cx="1319069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DEZ 2018 MV</a:t>
            </a:r>
          </a:p>
        </p:txBody>
      </p:sp>
      <p:pic>
        <p:nvPicPr>
          <p:cNvPr id="8" name="Picture 5" descr="capes-72012-RGB.png">
            <a:extLst>
              <a:ext uri="{FF2B5EF4-FFF2-40B4-BE49-F238E27FC236}">
                <a16:creationId xmlns:a16="http://schemas.microsoft.com/office/drawing/2014/main" xmlns="" id="{0AE8A382-2B0B-4901-858E-AF566BDCE8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74315" y="280252"/>
            <a:ext cx="1224158" cy="112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Resultado de imagem para ebsco information services png">
            <a:extLst>
              <a:ext uri="{FF2B5EF4-FFF2-40B4-BE49-F238E27FC236}">
                <a16:creationId xmlns:a16="http://schemas.microsoft.com/office/drawing/2014/main" xmlns="" id="{9A9F1909-2858-4EAD-97BA-C8483F23E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009" y="5611443"/>
            <a:ext cx="1217757" cy="59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3">
            <a:extLst>
              <a:ext uri="{FF2B5EF4-FFF2-40B4-BE49-F238E27FC236}">
                <a16:creationId xmlns:a16="http://schemas.microsoft.com/office/drawing/2014/main" xmlns="" id="{841B8379-783B-4B38-A1D7-90F1DE2F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949" y="152399"/>
            <a:ext cx="6501039" cy="882715"/>
          </a:xfrm>
        </p:spPr>
        <p:txBody>
          <a:bodyPr/>
          <a:lstStyle/>
          <a:p>
            <a:pPr eaLnBrk="1" hangingPunct="1"/>
            <a:r>
              <a:rPr lang="pt-BR" dirty="0"/>
              <a:t>Campos de Busca</a:t>
            </a:r>
            <a:endParaRPr lang="en-US" altLang="en-US" b="1" dirty="0">
              <a:solidFill>
                <a:srgbClr val="1FA64A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84DEFA2-6B4B-45BC-9456-B06E2D31369E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defTabSz="457200" eaLnBrk="1" fontAlgn="auto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pt-BR" sz="3000" dirty="0">
                <a:solidFill>
                  <a:prstClr val="black"/>
                </a:solidFill>
                <a:latin typeface="Calibri"/>
              </a:rPr>
              <a:t>Os campos de busca são os campos de descrição de um documento: o </a:t>
            </a:r>
            <a:r>
              <a:rPr lang="pt-BR" sz="3000" b="1" dirty="0">
                <a:solidFill>
                  <a:prstClr val="black"/>
                </a:solidFill>
                <a:latin typeface="Calibri"/>
              </a:rPr>
              <a:t>título</a:t>
            </a:r>
            <a:r>
              <a:rPr lang="pt-BR" sz="3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pt-BR" sz="3000" b="1" dirty="0">
                <a:solidFill>
                  <a:prstClr val="black"/>
                </a:solidFill>
                <a:latin typeface="Calibri"/>
              </a:rPr>
              <a:t>autores</a:t>
            </a:r>
            <a:r>
              <a:rPr lang="pt-BR" sz="3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pt-BR" sz="3000" b="1" dirty="0">
                <a:solidFill>
                  <a:prstClr val="black"/>
                </a:solidFill>
                <a:latin typeface="Calibri"/>
              </a:rPr>
              <a:t>DOI</a:t>
            </a:r>
            <a:r>
              <a:rPr lang="pt-BR" sz="3000" dirty="0">
                <a:solidFill>
                  <a:prstClr val="black"/>
                </a:solidFill>
                <a:latin typeface="Calibri"/>
              </a:rPr>
              <a:t>, </a:t>
            </a:r>
            <a:r>
              <a:rPr lang="pt-BR" sz="3000" b="1" dirty="0">
                <a:solidFill>
                  <a:prstClr val="black"/>
                </a:solidFill>
                <a:latin typeface="Calibri"/>
              </a:rPr>
              <a:t>resumo</a:t>
            </a:r>
            <a:r>
              <a:rPr lang="pt-BR" sz="3000" dirty="0">
                <a:solidFill>
                  <a:prstClr val="black"/>
                </a:solidFill>
                <a:latin typeface="Calibri"/>
              </a:rPr>
              <a:t>, entre vários outros.</a:t>
            </a:r>
          </a:p>
          <a:p>
            <a:pPr marL="342900" lvl="0" indent="-342900" defTabSz="457200" eaLnBrk="1" fontAlgn="auto" hangingPunct="1">
              <a:spcBef>
                <a:spcPts val="180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pt-BR" sz="3000" dirty="0">
                <a:solidFill>
                  <a:prstClr val="black"/>
                </a:solidFill>
                <a:latin typeface="Calibri"/>
              </a:rPr>
              <a:t>Buscar em campos específicos facilita e agiliza o processo de recuperação de informações. Afinal, é mais fácil buscar um </a:t>
            </a:r>
            <a:r>
              <a:rPr lang="pt-BR" sz="3000" i="1" dirty="0">
                <a:solidFill>
                  <a:prstClr val="black"/>
                </a:solidFill>
                <a:latin typeface="Calibri"/>
              </a:rPr>
              <a:t>título </a:t>
            </a:r>
            <a:r>
              <a:rPr lang="pt-BR" sz="3000" dirty="0">
                <a:solidFill>
                  <a:prstClr val="black"/>
                </a:solidFill>
                <a:latin typeface="Calibri"/>
              </a:rPr>
              <a:t>somente em uma lista de </a:t>
            </a:r>
            <a:r>
              <a:rPr lang="pt-BR" sz="3000" i="1" dirty="0">
                <a:solidFill>
                  <a:prstClr val="black"/>
                </a:solidFill>
                <a:latin typeface="Calibri"/>
              </a:rPr>
              <a:t>títulos </a:t>
            </a:r>
            <a:r>
              <a:rPr lang="pt-BR" sz="3000" dirty="0">
                <a:solidFill>
                  <a:prstClr val="black"/>
                </a:solidFill>
                <a:latin typeface="Calibri"/>
              </a:rPr>
              <a:t>do que buscar em todos os campos disponíveis.</a:t>
            </a:r>
          </a:p>
        </p:txBody>
      </p:sp>
    </p:spTree>
    <p:extLst>
      <p:ext uri="{BB962C8B-B14F-4D97-AF65-F5344CB8AC3E}">
        <p14:creationId xmlns:p14="http://schemas.microsoft.com/office/powerpoint/2010/main" val="2281129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3">
            <a:extLst>
              <a:ext uri="{FF2B5EF4-FFF2-40B4-BE49-F238E27FC236}">
                <a16:creationId xmlns:a16="http://schemas.microsoft.com/office/drawing/2014/main" xmlns="" id="{841B8379-783B-4B38-A1D7-90F1DE2F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018" y="332510"/>
            <a:ext cx="3788497" cy="1270642"/>
          </a:xfrm>
        </p:spPr>
        <p:txBody>
          <a:bodyPr/>
          <a:lstStyle/>
          <a:p>
            <a:pPr eaLnBrk="1" hangingPunct="1"/>
            <a:r>
              <a:rPr lang="pt-BR" dirty="0"/>
              <a:t>Campos de Busca</a:t>
            </a:r>
            <a:endParaRPr lang="en-US" altLang="en-US" b="1" dirty="0">
              <a:solidFill>
                <a:srgbClr val="1FA64A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3644F9-A4B1-4EF2-942C-483457FFB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026" y="720436"/>
            <a:ext cx="4720613" cy="55497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2AAA4884-956A-46DC-83E1-F95040B08F44}"/>
              </a:ext>
            </a:extLst>
          </p:cNvPr>
          <p:cNvSpPr txBox="1">
            <a:spLocks/>
          </p:cNvSpPr>
          <p:nvPr/>
        </p:nvSpPr>
        <p:spPr bwMode="auto">
          <a:xfrm>
            <a:off x="5105400" y="1600200"/>
            <a:ext cx="377157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 fontScale="62500" lnSpcReduction="20000"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Este é um exemplo de registro bibliográfico composto de vários campos de busca.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pt-B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Dependendo do tipo de conteúdo vão existir campos específicos para aquela temática.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endParaRPr lang="pt-BR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Um exemplo são os conteúdos de saúde que, em geral, apresentam o </a:t>
            </a: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PMID</a:t>
            </a: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, uma identificação única oferecida pela </a:t>
            </a:r>
            <a:r>
              <a:rPr lang="pt-BR" sz="3200" i="1" dirty="0">
                <a:latin typeface="Calibri" panose="020F0502020204030204" pitchFamily="34" charset="0"/>
                <a:cs typeface="Calibri" panose="020F0502020204030204" pitchFamily="34" charset="0"/>
              </a:rPr>
              <a:t>PubMed</a:t>
            </a: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15834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4E272-9BC6-47AF-B88C-A7EAFC12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Buscas Adicionais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2461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3">
            <a:extLst>
              <a:ext uri="{FF2B5EF4-FFF2-40B4-BE49-F238E27FC236}">
                <a16:creationId xmlns:a16="http://schemas.microsoft.com/office/drawing/2014/main" xmlns="" id="{841B8379-783B-4B38-A1D7-90F1DE2F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949" y="152399"/>
            <a:ext cx="6501039" cy="882715"/>
          </a:xfrm>
        </p:spPr>
        <p:txBody>
          <a:bodyPr/>
          <a:lstStyle/>
          <a:p>
            <a:pPr eaLnBrk="1" hangingPunct="1"/>
            <a:r>
              <a:rPr lang="pt-BR" dirty="0"/>
              <a:t>Buscas Adicionais</a:t>
            </a:r>
            <a:endParaRPr lang="en-US" altLang="en-US" b="1" dirty="0">
              <a:solidFill>
                <a:srgbClr val="1FA64A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E459B9-502D-415B-AFB3-58C4DDB39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18" y="1864936"/>
            <a:ext cx="8369964" cy="236531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6" name="Down Arrow 8">
            <a:extLst>
              <a:ext uri="{FF2B5EF4-FFF2-40B4-BE49-F238E27FC236}">
                <a16:creationId xmlns:a16="http://schemas.microsoft.com/office/drawing/2014/main" xmlns="" id="{31CCB628-41D9-432E-9BCB-BF8216AAFD8D}"/>
              </a:ext>
            </a:extLst>
          </p:cNvPr>
          <p:cNvSpPr/>
          <p:nvPr/>
        </p:nvSpPr>
        <p:spPr>
          <a:xfrm rot="13395317">
            <a:off x="859442" y="2099790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Down Arrow 8">
            <a:extLst>
              <a:ext uri="{FF2B5EF4-FFF2-40B4-BE49-F238E27FC236}">
                <a16:creationId xmlns:a16="http://schemas.microsoft.com/office/drawing/2014/main" xmlns="" id="{934FAC82-96CE-4089-B71C-89FDB92F5B8A}"/>
              </a:ext>
            </a:extLst>
          </p:cNvPr>
          <p:cNvSpPr/>
          <p:nvPr/>
        </p:nvSpPr>
        <p:spPr>
          <a:xfrm rot="13395317">
            <a:off x="1450754" y="2099790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Down Arrow 8">
            <a:extLst>
              <a:ext uri="{FF2B5EF4-FFF2-40B4-BE49-F238E27FC236}">
                <a16:creationId xmlns:a16="http://schemas.microsoft.com/office/drawing/2014/main" xmlns="" id="{FAD7546C-BCE8-4D70-B18C-6CD9C92CE6C8}"/>
              </a:ext>
            </a:extLst>
          </p:cNvPr>
          <p:cNvSpPr/>
          <p:nvPr/>
        </p:nvSpPr>
        <p:spPr>
          <a:xfrm rot="2685882">
            <a:off x="3678485" y="1749259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wn Arrow 8">
            <a:extLst>
              <a:ext uri="{FF2B5EF4-FFF2-40B4-BE49-F238E27FC236}">
                <a16:creationId xmlns:a16="http://schemas.microsoft.com/office/drawing/2014/main" xmlns="" id="{61DE5DB3-AAE8-4ADC-BA1E-F86501B0415C}"/>
              </a:ext>
            </a:extLst>
          </p:cNvPr>
          <p:cNvSpPr/>
          <p:nvPr/>
        </p:nvSpPr>
        <p:spPr>
          <a:xfrm rot="18672516">
            <a:off x="2847212" y="2698720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191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3">
            <a:extLst>
              <a:ext uri="{FF2B5EF4-FFF2-40B4-BE49-F238E27FC236}">
                <a16:creationId xmlns:a16="http://schemas.microsoft.com/office/drawing/2014/main" xmlns="" id="{841B8379-783B-4B38-A1D7-90F1DE2F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949" y="152399"/>
            <a:ext cx="6501039" cy="882715"/>
          </a:xfrm>
        </p:spPr>
        <p:txBody>
          <a:bodyPr/>
          <a:lstStyle/>
          <a:p>
            <a:pPr eaLnBrk="1" hangingPunct="1"/>
            <a:r>
              <a:rPr lang="pt-BR" dirty="0"/>
              <a:t>Buscas Adicionais</a:t>
            </a:r>
            <a:endParaRPr lang="en-US" altLang="en-US" b="1" dirty="0">
              <a:solidFill>
                <a:srgbClr val="1FA64A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4E5A58B-4EFE-44A3-8E6D-19D5303D4A7F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Dependendo das bases de dados assinadas, além da busca básica o cliente conta com busca avançada e buscas adicionais.</a:t>
            </a: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Existem diversos tipos de buscas adicionais. Para fins de exemplificação, serão comentadas as seguintes: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Assuntos (vocabulário controlado)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Publicações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Índices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pt-BR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Imagem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endParaRPr lang="pt-BR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5787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4E272-9BC6-47AF-B88C-A7EAFC12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Buscas Adicionais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>
                <a:solidFill>
                  <a:schemeClr val="tx1"/>
                </a:solidFill>
              </a:rPr>
              <a:t>ASSUNTOS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43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3">
            <a:extLst>
              <a:ext uri="{FF2B5EF4-FFF2-40B4-BE49-F238E27FC236}">
                <a16:creationId xmlns:a16="http://schemas.microsoft.com/office/drawing/2014/main" xmlns="" id="{841B8379-783B-4B38-A1D7-90F1DE2F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949" y="152399"/>
            <a:ext cx="6501039" cy="882715"/>
          </a:xfrm>
        </p:spPr>
        <p:txBody>
          <a:bodyPr/>
          <a:lstStyle/>
          <a:p>
            <a:pPr eaLnBrk="1" hangingPunct="1"/>
            <a:r>
              <a:rPr lang="pt-BR" dirty="0"/>
              <a:t>Buscas Adicionais</a:t>
            </a:r>
            <a:endParaRPr lang="en-US" altLang="en-US" b="1" dirty="0">
              <a:solidFill>
                <a:srgbClr val="1FA64A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E459B9-502D-415B-AFB3-58C4DDB39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18" y="1864936"/>
            <a:ext cx="8369964" cy="236531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6" name="Down Arrow 8">
            <a:extLst>
              <a:ext uri="{FF2B5EF4-FFF2-40B4-BE49-F238E27FC236}">
                <a16:creationId xmlns:a16="http://schemas.microsoft.com/office/drawing/2014/main" xmlns="" id="{31CCB628-41D9-432E-9BCB-BF8216AAFD8D}"/>
              </a:ext>
            </a:extLst>
          </p:cNvPr>
          <p:cNvSpPr/>
          <p:nvPr/>
        </p:nvSpPr>
        <p:spPr>
          <a:xfrm rot="13395317">
            <a:off x="859442" y="2099790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130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3">
            <a:extLst>
              <a:ext uri="{FF2B5EF4-FFF2-40B4-BE49-F238E27FC236}">
                <a16:creationId xmlns:a16="http://schemas.microsoft.com/office/drawing/2014/main" xmlns="" id="{841B8379-783B-4B38-A1D7-90F1DE2F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949" y="152399"/>
            <a:ext cx="6501039" cy="1186874"/>
          </a:xfrm>
        </p:spPr>
        <p:txBody>
          <a:bodyPr/>
          <a:lstStyle/>
          <a:p>
            <a:pPr eaLnBrk="1" hangingPunct="1"/>
            <a:r>
              <a:rPr lang="pt-BR" dirty="0"/>
              <a:t>Buscas Adicionais</a:t>
            </a:r>
            <a:br>
              <a:rPr lang="pt-BR" dirty="0"/>
            </a:br>
            <a:r>
              <a:rPr lang="pt-BR" dirty="0">
                <a:solidFill>
                  <a:schemeClr val="tx1"/>
                </a:solidFill>
              </a:rPr>
              <a:t>ASSUNTOS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xmlns="" id="{E8819C5A-6B26-4090-AAC8-8CE6B51DA35F}"/>
              </a:ext>
            </a:extLst>
          </p:cNvPr>
          <p:cNvSpPr txBox="1">
            <a:spLocks/>
          </p:cNvSpPr>
          <p:nvPr/>
        </p:nvSpPr>
        <p:spPr bwMode="auto">
          <a:xfrm>
            <a:off x="462046" y="3429000"/>
            <a:ext cx="8285713" cy="27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176213" indent="-176213" eaLnBrk="0" hangingPunct="0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Os assuntos, também conhecidos como </a:t>
            </a:r>
            <a:r>
              <a:rPr lang="pt-BR" sz="1800" i="1" dirty="0">
                <a:latin typeface="Calibri" panose="020F0502020204030204" pitchFamily="34" charset="0"/>
                <a:cs typeface="Calibri" panose="020F0502020204030204" pitchFamily="34" charset="0"/>
              </a:rPr>
              <a:t>tesauros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, são listas de termos normalizados sobre determinada área do conhecimento, usados na </a:t>
            </a:r>
            <a:r>
              <a:rPr lang="pt-BR" sz="1800">
                <a:latin typeface="Calibri" panose="020F0502020204030204" pitchFamily="34" charset="0"/>
                <a:cs typeface="Calibri" panose="020F0502020204030204" pitchFamily="34" charset="0"/>
              </a:rPr>
              <a:t>literatura internacional.</a:t>
            </a:r>
            <a:endParaRPr lang="pt-BR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6213" indent="-176213" eaLnBrk="0" hangingPunct="0"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É possível buscar por: ordem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alfabética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coincidência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 com o termo ou </a:t>
            </a:r>
            <a:r>
              <a:rPr lang="pt-BR" sz="1800" b="1" dirty="0">
                <a:latin typeface="Calibri" panose="020F0502020204030204" pitchFamily="34" charset="0"/>
                <a:cs typeface="Calibri" panose="020F0502020204030204" pitchFamily="34" charset="0"/>
              </a:rPr>
              <a:t>relevância</a:t>
            </a: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176213" indent="-176213" eaLnBrk="0" hangingPunct="0">
              <a:spcBef>
                <a:spcPts val="18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Para o usuário final pode ter diversas funções, entre elas:</a:t>
            </a:r>
          </a:p>
          <a:p>
            <a:pPr marL="360363" lvl="1" indent="-184150" eaLnBrk="0" hangingPunct="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Orientar qual o termo mais apropriado para descrever um assunto;</a:t>
            </a:r>
          </a:p>
          <a:p>
            <a:pPr marL="360363" lvl="1" indent="-184150" eaLnBrk="0" hangingPunct="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Apresentar termos relacionados àquela temática;</a:t>
            </a:r>
          </a:p>
          <a:p>
            <a:pPr marL="360363" lvl="1" indent="-184150" eaLnBrk="0" hangingPunct="0">
              <a:spcBef>
                <a:spcPts val="600"/>
              </a:spcBef>
              <a:buClr>
                <a:schemeClr val="tx2"/>
              </a:buClr>
              <a:buFont typeface="Arial" pitchFamily="34" charset="0"/>
              <a:buChar char="–"/>
              <a:defRPr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Ajudar no desenvolvimento de expressões de busca precisas.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5C418F55-8A9C-4EE2-86C4-4F08F7441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07" y="1682462"/>
            <a:ext cx="8362950" cy="1123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681567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3">
            <a:extLst>
              <a:ext uri="{FF2B5EF4-FFF2-40B4-BE49-F238E27FC236}">
                <a16:creationId xmlns:a16="http://schemas.microsoft.com/office/drawing/2014/main" xmlns="" id="{841B8379-783B-4B38-A1D7-90F1DE2F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949" y="152399"/>
            <a:ext cx="6501039" cy="1186874"/>
          </a:xfrm>
        </p:spPr>
        <p:txBody>
          <a:bodyPr/>
          <a:lstStyle/>
          <a:p>
            <a:pPr eaLnBrk="1" hangingPunct="1"/>
            <a:r>
              <a:rPr lang="pt-BR" dirty="0"/>
              <a:t>Buscas Adicionais</a:t>
            </a:r>
            <a:br>
              <a:rPr lang="pt-BR" dirty="0"/>
            </a:br>
            <a:r>
              <a:rPr lang="pt-BR" dirty="0">
                <a:solidFill>
                  <a:schemeClr val="tx1"/>
                </a:solidFill>
              </a:rPr>
              <a:t>ASSUNTOS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1D40329-ECAD-4455-963D-C9417B063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" y="1339273"/>
            <a:ext cx="8432799" cy="254244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9" name="Content Placeholder 21">
            <a:extLst>
              <a:ext uri="{FF2B5EF4-FFF2-40B4-BE49-F238E27FC236}">
                <a16:creationId xmlns:a16="http://schemas.microsoft.com/office/drawing/2014/main" xmlns="" id="{70EDAAEF-E1B3-4919-A342-330C008EF23E}"/>
              </a:ext>
            </a:extLst>
          </p:cNvPr>
          <p:cNvSpPr txBox="1">
            <a:spLocks/>
          </p:cNvSpPr>
          <p:nvPr/>
        </p:nvSpPr>
        <p:spPr>
          <a:xfrm>
            <a:off x="457200" y="4230255"/>
            <a:ext cx="8229600" cy="1995054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 fontAlgn="auto"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Do lado direito da lista dos termos encontrados, existem três opções:</a:t>
            </a:r>
          </a:p>
          <a:p>
            <a:pPr lvl="1" fontAlgn="auto">
              <a:spcBef>
                <a:spcPts val="12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Ampliar (+):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 você selecione esta opção, a interface irá trazer qualquer documento onde exista uma coincidência com o termo de assunto solicitado;</a:t>
            </a:r>
          </a:p>
          <a:p>
            <a:pPr lvl="1" fontAlgn="auto">
              <a:spcBef>
                <a:spcPts val="12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 conceito: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caso você selecione esta opção, somente aqueles documentos cujo termo selecionado for o assunto </a:t>
            </a:r>
            <a:r>
              <a:rPr lang="pt-BR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predominante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serão apresentados. Esta opção, quando ativada, apresenta ainda uma série de termos relacionáveis à temática principal da busca.</a:t>
            </a:r>
          </a:p>
          <a:p>
            <a:pPr lvl="1" fontAlgn="auto">
              <a:spcBef>
                <a:spcPts val="1200"/>
              </a:spcBef>
              <a:spcAft>
                <a:spcPts val="0"/>
              </a:spcAft>
              <a:buFont typeface="Arial"/>
              <a:buChar char="–"/>
              <a:defRPr/>
            </a:pPr>
            <a:r>
              <a:rPr lang="pt-BR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Escopo: 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apresenta uma nota explicativa sobre o termo.</a:t>
            </a:r>
          </a:p>
        </p:txBody>
      </p:sp>
      <p:sp>
        <p:nvSpPr>
          <p:cNvPr id="14" name="Down Arrow 8">
            <a:extLst>
              <a:ext uri="{FF2B5EF4-FFF2-40B4-BE49-F238E27FC236}">
                <a16:creationId xmlns:a16="http://schemas.microsoft.com/office/drawing/2014/main" xmlns="" id="{3C9DEFAA-118D-4FD4-A78E-9A3556C6F7DC}"/>
              </a:ext>
            </a:extLst>
          </p:cNvPr>
          <p:cNvSpPr/>
          <p:nvPr/>
        </p:nvSpPr>
        <p:spPr>
          <a:xfrm rot="13395317">
            <a:off x="4517042" y="2072081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Down Arrow 8">
            <a:extLst>
              <a:ext uri="{FF2B5EF4-FFF2-40B4-BE49-F238E27FC236}">
                <a16:creationId xmlns:a16="http://schemas.microsoft.com/office/drawing/2014/main" xmlns="" id="{363DA411-0929-4D8E-8439-6F95F3449E69}"/>
              </a:ext>
            </a:extLst>
          </p:cNvPr>
          <p:cNvSpPr/>
          <p:nvPr/>
        </p:nvSpPr>
        <p:spPr>
          <a:xfrm rot="13395317">
            <a:off x="5268121" y="2203563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Down Arrow 8">
            <a:extLst>
              <a:ext uri="{FF2B5EF4-FFF2-40B4-BE49-F238E27FC236}">
                <a16:creationId xmlns:a16="http://schemas.microsoft.com/office/drawing/2014/main" xmlns="" id="{B2E3472D-43C2-427B-8669-0F979C12E1AE}"/>
              </a:ext>
            </a:extLst>
          </p:cNvPr>
          <p:cNvSpPr/>
          <p:nvPr/>
        </p:nvSpPr>
        <p:spPr>
          <a:xfrm rot="7876857">
            <a:off x="6118879" y="2053595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956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3">
            <a:extLst>
              <a:ext uri="{FF2B5EF4-FFF2-40B4-BE49-F238E27FC236}">
                <a16:creationId xmlns:a16="http://schemas.microsoft.com/office/drawing/2014/main" xmlns="" id="{841B8379-783B-4B38-A1D7-90F1DE2F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949" y="152399"/>
            <a:ext cx="6501039" cy="1186874"/>
          </a:xfrm>
        </p:spPr>
        <p:txBody>
          <a:bodyPr/>
          <a:lstStyle/>
          <a:p>
            <a:pPr eaLnBrk="1" hangingPunct="1"/>
            <a:r>
              <a:rPr lang="pt-BR" dirty="0"/>
              <a:t>Buscas Adicionais</a:t>
            </a:r>
            <a:br>
              <a:rPr lang="pt-BR" dirty="0"/>
            </a:br>
            <a:r>
              <a:rPr lang="pt-BR" dirty="0">
                <a:solidFill>
                  <a:schemeClr val="tx1"/>
                </a:solidFill>
              </a:rPr>
              <a:t>ASSUNTOS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14" name="Down Arrow 8">
            <a:extLst>
              <a:ext uri="{FF2B5EF4-FFF2-40B4-BE49-F238E27FC236}">
                <a16:creationId xmlns:a16="http://schemas.microsoft.com/office/drawing/2014/main" xmlns="" id="{3C9DEFAA-118D-4FD4-A78E-9A3556C6F7DC}"/>
              </a:ext>
            </a:extLst>
          </p:cNvPr>
          <p:cNvSpPr/>
          <p:nvPr/>
        </p:nvSpPr>
        <p:spPr>
          <a:xfrm rot="13395317">
            <a:off x="4517042" y="2072081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Down Arrow 8">
            <a:extLst>
              <a:ext uri="{FF2B5EF4-FFF2-40B4-BE49-F238E27FC236}">
                <a16:creationId xmlns:a16="http://schemas.microsoft.com/office/drawing/2014/main" xmlns="" id="{363DA411-0929-4D8E-8439-6F95F3449E69}"/>
              </a:ext>
            </a:extLst>
          </p:cNvPr>
          <p:cNvSpPr/>
          <p:nvPr/>
        </p:nvSpPr>
        <p:spPr>
          <a:xfrm rot="13395317">
            <a:off x="5268121" y="2203563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Down Arrow 8">
            <a:extLst>
              <a:ext uri="{FF2B5EF4-FFF2-40B4-BE49-F238E27FC236}">
                <a16:creationId xmlns:a16="http://schemas.microsoft.com/office/drawing/2014/main" xmlns="" id="{B2E3472D-43C2-427B-8669-0F979C12E1AE}"/>
              </a:ext>
            </a:extLst>
          </p:cNvPr>
          <p:cNvSpPr/>
          <p:nvPr/>
        </p:nvSpPr>
        <p:spPr>
          <a:xfrm rot="7876857">
            <a:off x="6118879" y="2053595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396AF76-884B-43D2-9BF9-67172B4C4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" y="1339273"/>
            <a:ext cx="8551949" cy="3880716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11" name="Content Placeholder 7">
            <a:extLst>
              <a:ext uri="{FF2B5EF4-FFF2-40B4-BE49-F238E27FC236}">
                <a16:creationId xmlns:a16="http://schemas.microsoft.com/office/drawing/2014/main" xmlns="" id="{395B22C1-BCB1-4F9D-B704-1ECB9BE17789}"/>
              </a:ext>
            </a:extLst>
          </p:cNvPr>
          <p:cNvSpPr txBox="1">
            <a:spLocks/>
          </p:cNvSpPr>
          <p:nvPr/>
        </p:nvSpPr>
        <p:spPr bwMode="auto">
          <a:xfrm>
            <a:off x="457199" y="5430982"/>
            <a:ext cx="8317345" cy="69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/>
          </a:bodyPr>
          <a:lstStyle/>
          <a:p>
            <a:pPr marL="176213" indent="-176213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pt-BR" sz="1800" dirty="0">
                <a:latin typeface="Calibri" panose="020F0502020204030204" pitchFamily="34" charset="0"/>
                <a:cs typeface="Calibri" panose="020F0502020204030204" pitchFamily="34" charset="0"/>
              </a:rPr>
              <a:t>Após selecionar a forma de buscar o termo (ampla ou específica + algum aspecto específico) clique em “Buscar base de dados” e automaticamente será executada a busca.</a:t>
            </a:r>
          </a:p>
        </p:txBody>
      </p:sp>
      <p:sp>
        <p:nvSpPr>
          <p:cNvPr id="13" name="Down Arrow 8">
            <a:extLst>
              <a:ext uri="{FF2B5EF4-FFF2-40B4-BE49-F238E27FC236}">
                <a16:creationId xmlns:a16="http://schemas.microsoft.com/office/drawing/2014/main" xmlns="" id="{7E5382B1-27B6-4BB5-8C1B-33AB19061E60}"/>
              </a:ext>
            </a:extLst>
          </p:cNvPr>
          <p:cNvSpPr/>
          <p:nvPr/>
        </p:nvSpPr>
        <p:spPr>
          <a:xfrm rot="19144891">
            <a:off x="2314169" y="3055754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Down Arrow 8">
            <a:extLst>
              <a:ext uri="{FF2B5EF4-FFF2-40B4-BE49-F238E27FC236}">
                <a16:creationId xmlns:a16="http://schemas.microsoft.com/office/drawing/2014/main" xmlns="" id="{2D5E96C1-C2AF-449E-ADCC-0E3F8F6E0D82}"/>
              </a:ext>
            </a:extLst>
          </p:cNvPr>
          <p:cNvSpPr/>
          <p:nvPr/>
        </p:nvSpPr>
        <p:spPr>
          <a:xfrm rot="19144891">
            <a:off x="4141086" y="1538266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" name="Down Arrow 8">
            <a:extLst>
              <a:ext uri="{FF2B5EF4-FFF2-40B4-BE49-F238E27FC236}">
                <a16:creationId xmlns:a16="http://schemas.microsoft.com/office/drawing/2014/main" xmlns="" id="{D6942D1E-FE40-47C6-98AF-1049478359D6}"/>
              </a:ext>
            </a:extLst>
          </p:cNvPr>
          <p:cNvSpPr/>
          <p:nvPr/>
        </p:nvSpPr>
        <p:spPr>
          <a:xfrm rot="2840797">
            <a:off x="8032542" y="1030899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1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18"/>
          <p:cNvSpPr>
            <a:spLocks noGrp="1"/>
          </p:cNvSpPr>
          <p:nvPr>
            <p:ph type="body" idx="1"/>
          </p:nvPr>
        </p:nvSpPr>
        <p:spPr>
          <a:xfrm>
            <a:off x="399162" y="1153453"/>
            <a:ext cx="8324214" cy="4801990"/>
          </a:xfrm>
        </p:spPr>
        <p:txBody>
          <a:bodyPr>
            <a:noAutofit/>
          </a:bodyPr>
          <a:lstStyle/>
          <a:p>
            <a:r>
              <a:rPr lang="pt-BR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COMO ACESSAR AS BASES DE DADOS DA EBSCO</a:t>
            </a:r>
          </a:p>
          <a:p>
            <a:pPr algn="l"/>
            <a:r>
              <a:rPr lang="pt-BR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OPERADORES BOOLEANOS</a:t>
            </a:r>
          </a:p>
          <a:p>
            <a:pPr algn="l"/>
            <a:r>
              <a:rPr lang="pt-BR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Campos de busca</a:t>
            </a:r>
          </a:p>
          <a:p>
            <a:r>
              <a:rPr lang="pt-BR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buscas adicionais</a:t>
            </a:r>
          </a:p>
          <a:p>
            <a:pPr marL="617538" lvl="1" indent="-342900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pt-BR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Assuntos</a:t>
            </a:r>
          </a:p>
          <a:p>
            <a:pPr marL="617538" lvl="1" indent="-342900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pt-BR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Publicações</a:t>
            </a:r>
          </a:p>
          <a:p>
            <a:pPr marL="617538" lvl="1" indent="-342900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pt-BR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Índices</a:t>
            </a:r>
          </a:p>
          <a:p>
            <a:pPr marL="617538" lvl="1" indent="-342900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§"/>
            </a:pPr>
            <a:r>
              <a:rPr lang="pt-BR" altLang="en-U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Imagem</a:t>
            </a:r>
          </a:p>
          <a:p>
            <a:pPr algn="l"/>
            <a:r>
              <a:rPr lang="pt-BR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Busca avançada</a:t>
            </a:r>
          </a:p>
          <a:p>
            <a:pPr algn="l"/>
            <a:r>
              <a:rPr lang="pt-BR" alt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Histórico de busca</a:t>
            </a:r>
            <a:endParaRPr lang="en-US" sz="2000" cap="none" spc="0" dirty="0">
              <a:solidFill>
                <a:schemeClr val="tx1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5363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solidFill>
                  <a:srgbClr val="1FA64A"/>
                </a:solidFill>
              </a:rPr>
              <a:t>Tópicos</a:t>
            </a:r>
            <a:endParaRPr lang="en-US" altLang="en-US" b="1" dirty="0">
              <a:solidFill>
                <a:srgbClr val="1FA64A"/>
              </a:solidFill>
            </a:endParaRPr>
          </a:p>
        </p:txBody>
      </p:sp>
      <p:sp>
        <p:nvSpPr>
          <p:cNvPr id="15365" name="Rectangle 6"/>
          <p:cNvSpPr>
            <a:spLocks noGrp="1" noChangeArrowheads="1"/>
          </p:cNvSpPr>
          <p:nvPr/>
        </p:nvSpPr>
        <p:spPr bwMode="auto">
          <a:xfrm>
            <a:off x="158750" y="6408738"/>
            <a:ext cx="88265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>
                <a:solidFill>
                  <a:schemeClr val="tx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>
                <a:solidFill>
                  <a:schemeClr val="tx2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>
              <a:buClr>
                <a:schemeClr val="accent2"/>
              </a:buClr>
              <a:buSzPct val="70000"/>
              <a:buFont typeface="Wingdings" panose="05000000000000000000" pitchFamily="2" charset="2"/>
              <a:buNone/>
            </a:pPr>
            <a:r>
              <a:rPr lang="en-US" altLang="en-US" sz="1200" dirty="0">
                <a:solidFill>
                  <a:srgbClr val="FFFFFF"/>
                </a:solidFill>
                <a:latin typeface="Arial" panose="020B0604020202020204" pitchFamily="34" charset="0"/>
              </a:rPr>
              <a:t>help.ebsco.com</a:t>
            </a:r>
          </a:p>
        </p:txBody>
      </p:sp>
      <p:pic>
        <p:nvPicPr>
          <p:cNvPr id="8" name="Picture 1" title="EBSCOhost Logo">
            <a:extLst>
              <a:ext uri="{FF2B5EF4-FFF2-40B4-BE49-F238E27FC236}">
                <a16:creationId xmlns:a16="http://schemas.microsoft.com/office/drawing/2014/main" xmlns="" id="{A34BABD1-090E-47C4-9309-B306BFD0E5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13585"/>
            <a:ext cx="2434999" cy="684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958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4E272-9BC6-47AF-B88C-A7EAFC12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Buscas Adicionais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>
                <a:solidFill>
                  <a:schemeClr val="tx1"/>
                </a:solidFill>
              </a:rPr>
              <a:t>PUBLICACÕES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7374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3">
            <a:extLst>
              <a:ext uri="{FF2B5EF4-FFF2-40B4-BE49-F238E27FC236}">
                <a16:creationId xmlns:a16="http://schemas.microsoft.com/office/drawing/2014/main" xmlns="" id="{841B8379-783B-4B38-A1D7-90F1DE2F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949" y="152399"/>
            <a:ext cx="6501039" cy="882715"/>
          </a:xfrm>
        </p:spPr>
        <p:txBody>
          <a:bodyPr/>
          <a:lstStyle/>
          <a:p>
            <a:pPr eaLnBrk="1" hangingPunct="1"/>
            <a:r>
              <a:rPr lang="pt-BR" dirty="0"/>
              <a:t>Buscas Adicionais</a:t>
            </a:r>
            <a:endParaRPr lang="en-US" altLang="en-US" b="1" dirty="0">
              <a:solidFill>
                <a:srgbClr val="1FA64A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E459B9-502D-415B-AFB3-58C4DDB39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18" y="1864936"/>
            <a:ext cx="8369964" cy="236531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7" name="Down Arrow 8">
            <a:extLst>
              <a:ext uri="{FF2B5EF4-FFF2-40B4-BE49-F238E27FC236}">
                <a16:creationId xmlns:a16="http://schemas.microsoft.com/office/drawing/2014/main" xmlns="" id="{934FAC82-96CE-4089-B71C-89FDB92F5B8A}"/>
              </a:ext>
            </a:extLst>
          </p:cNvPr>
          <p:cNvSpPr/>
          <p:nvPr/>
        </p:nvSpPr>
        <p:spPr>
          <a:xfrm rot="13395317">
            <a:off x="1450754" y="2099790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6837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3">
            <a:extLst>
              <a:ext uri="{FF2B5EF4-FFF2-40B4-BE49-F238E27FC236}">
                <a16:creationId xmlns:a16="http://schemas.microsoft.com/office/drawing/2014/main" xmlns="" id="{841B8379-783B-4B38-A1D7-90F1DE2F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949" y="152399"/>
            <a:ext cx="6501039" cy="1186874"/>
          </a:xfrm>
        </p:spPr>
        <p:txBody>
          <a:bodyPr/>
          <a:lstStyle/>
          <a:p>
            <a:pPr eaLnBrk="1" hangingPunct="1"/>
            <a:r>
              <a:rPr lang="pt-BR" dirty="0"/>
              <a:t>Buscas Adicionais</a:t>
            </a:r>
            <a:br>
              <a:rPr lang="pt-BR" dirty="0"/>
            </a:br>
            <a:r>
              <a:rPr lang="pt-BR" dirty="0">
                <a:solidFill>
                  <a:schemeClr val="tx1"/>
                </a:solidFill>
              </a:rPr>
              <a:t>PUBLICACÕES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603CC6A-BDDE-4928-821C-0E76247141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493" y="1510435"/>
            <a:ext cx="8123731" cy="2172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CDF6A932-A49F-41C4-8CC3-476617BC5E42}"/>
              </a:ext>
            </a:extLst>
          </p:cNvPr>
          <p:cNvSpPr txBox="1">
            <a:spLocks/>
          </p:cNvSpPr>
          <p:nvPr/>
        </p:nvSpPr>
        <p:spPr bwMode="auto">
          <a:xfrm>
            <a:off x="457200" y="4941455"/>
            <a:ext cx="8229600" cy="1184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70000" lnSpcReduction="20000"/>
          </a:bodyPr>
          <a:lstStyle/>
          <a:p>
            <a:pPr marL="342900" indent="-342900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É possível procurar publicações contidas nas bases por: ordem </a:t>
            </a: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alfabética</a:t>
            </a: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, coincidência com o termo no </a:t>
            </a: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assunto ou descrição </a:t>
            </a: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da publicação ou coincidência com </a:t>
            </a:r>
            <a:r>
              <a:rPr lang="pt-BR" sz="3200" b="1" dirty="0">
                <a:latin typeface="Calibri" panose="020F0502020204030204" pitchFamily="34" charset="0"/>
                <a:cs typeface="Calibri" panose="020F0502020204030204" pitchFamily="34" charset="0"/>
              </a:rPr>
              <a:t>qualquer termo</a:t>
            </a: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827758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3">
            <a:extLst>
              <a:ext uri="{FF2B5EF4-FFF2-40B4-BE49-F238E27FC236}">
                <a16:creationId xmlns:a16="http://schemas.microsoft.com/office/drawing/2014/main" xmlns="" id="{841B8379-783B-4B38-A1D7-90F1DE2F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949" y="152399"/>
            <a:ext cx="6501039" cy="1186874"/>
          </a:xfrm>
        </p:spPr>
        <p:txBody>
          <a:bodyPr/>
          <a:lstStyle/>
          <a:p>
            <a:pPr eaLnBrk="1" hangingPunct="1"/>
            <a:r>
              <a:rPr lang="pt-BR" dirty="0"/>
              <a:t>Buscas Adicionais</a:t>
            </a:r>
            <a:br>
              <a:rPr lang="pt-BR" dirty="0"/>
            </a:br>
            <a:r>
              <a:rPr lang="pt-BR" dirty="0">
                <a:solidFill>
                  <a:schemeClr val="tx1"/>
                </a:solidFill>
              </a:rPr>
              <a:t>PUBLICACÕES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C520DFF0-4E78-44DD-AD28-F1283DC3A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3237" y="1208238"/>
            <a:ext cx="5163128" cy="3732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ontent Placeholder 7">
            <a:extLst>
              <a:ext uri="{FF2B5EF4-FFF2-40B4-BE49-F238E27FC236}">
                <a16:creationId xmlns:a16="http://schemas.microsoft.com/office/drawing/2014/main" xmlns="" id="{CDF6A932-A49F-41C4-8CC3-476617BC5E42}"/>
              </a:ext>
            </a:extLst>
          </p:cNvPr>
          <p:cNvSpPr txBox="1">
            <a:spLocks/>
          </p:cNvSpPr>
          <p:nvPr/>
        </p:nvSpPr>
        <p:spPr bwMode="auto">
          <a:xfrm>
            <a:off x="350982" y="5086886"/>
            <a:ext cx="8478983" cy="1348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62500" lnSpcReduction="20000"/>
          </a:bodyPr>
          <a:lstStyle/>
          <a:p>
            <a:pPr marL="176213" lvl="0" indent="-176213" defTabSz="457200"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altLang="en-US" sz="2800" dirty="0">
                <a:solidFill>
                  <a:prstClr val="black"/>
                </a:solidFill>
                <a:latin typeface="Calibri"/>
              </a:rPr>
              <a:t>Na página de cada publicação há diversas funcionalidades, entre elas:</a:t>
            </a:r>
          </a:p>
          <a:p>
            <a:pPr marL="742950" lvl="1" indent="-285750" defTabSz="457200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pt-BR" altLang="en-US" sz="2400" dirty="0">
                <a:solidFill>
                  <a:prstClr val="black"/>
                </a:solidFill>
                <a:latin typeface="Calibri"/>
              </a:rPr>
              <a:t>Conhecer ISSN, editor, assuntos, descrição, frequência e indicação se é </a:t>
            </a:r>
            <a:r>
              <a:rPr lang="pt-BR" altLang="en-US" sz="2400" i="1" dirty="0" err="1">
                <a:solidFill>
                  <a:prstClr val="black"/>
                </a:solidFill>
                <a:latin typeface="Calibri"/>
              </a:rPr>
              <a:t>peer</a:t>
            </a:r>
            <a:r>
              <a:rPr lang="pt-BR" altLang="en-US" sz="2400" i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pt-BR" altLang="en-US" sz="2400" i="1" dirty="0" err="1">
                <a:solidFill>
                  <a:prstClr val="black"/>
                </a:solidFill>
                <a:latin typeface="Calibri"/>
              </a:rPr>
              <a:t>reviewed</a:t>
            </a:r>
            <a:r>
              <a:rPr lang="pt-BR" altLang="en-US" sz="2400" dirty="0">
                <a:solidFill>
                  <a:prstClr val="black"/>
                </a:solidFill>
                <a:latin typeface="Calibri"/>
              </a:rPr>
              <a:t>;</a:t>
            </a:r>
          </a:p>
          <a:p>
            <a:pPr marL="742950" lvl="1" indent="-285750" defTabSz="457200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pt-BR" altLang="en-US" sz="2400" dirty="0">
                <a:solidFill>
                  <a:prstClr val="black"/>
                </a:solidFill>
                <a:latin typeface="Calibri"/>
              </a:rPr>
              <a:t>Acessar fascículos específicos;</a:t>
            </a:r>
          </a:p>
          <a:p>
            <a:pPr marL="742950" lvl="1" indent="-285750" defTabSz="457200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pt-BR" altLang="en-US" sz="2400" dirty="0">
                <a:solidFill>
                  <a:prstClr val="black"/>
                </a:solidFill>
                <a:latin typeface="Calibri"/>
              </a:rPr>
              <a:t>Criar Alerta por e-mail para ser informado quando novos fascículos forem publicados</a:t>
            </a:r>
          </a:p>
          <a:p>
            <a:pPr marL="742950" lvl="1" indent="-285750" defTabSz="457200" eaLnBrk="1" hangingPunct="1">
              <a:spcBef>
                <a:spcPct val="20000"/>
              </a:spcBef>
              <a:buFont typeface="Arial" panose="020B0604020202020204" pitchFamily="34" charset="0"/>
              <a:buChar char="–"/>
            </a:pPr>
            <a:r>
              <a:rPr lang="pt-BR" altLang="en-US" sz="2400" dirty="0">
                <a:solidFill>
                  <a:prstClr val="black"/>
                </a:solidFill>
                <a:latin typeface="Calibri"/>
              </a:rPr>
              <a:t>Copiar um link permanente para acessar essa publicação</a:t>
            </a:r>
          </a:p>
        </p:txBody>
      </p:sp>
      <p:sp>
        <p:nvSpPr>
          <p:cNvPr id="8" name="Down Arrow 8">
            <a:extLst>
              <a:ext uri="{FF2B5EF4-FFF2-40B4-BE49-F238E27FC236}">
                <a16:creationId xmlns:a16="http://schemas.microsoft.com/office/drawing/2014/main" xmlns="" id="{9A706A1A-E23F-453B-B616-55ED81F88339}"/>
              </a:ext>
            </a:extLst>
          </p:cNvPr>
          <p:cNvSpPr/>
          <p:nvPr/>
        </p:nvSpPr>
        <p:spPr>
          <a:xfrm rot="18731737">
            <a:off x="5078167" y="1525577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xmlns="" id="{46FE1DFB-49F7-4A85-8FB2-C10EDDAB1A55}"/>
              </a:ext>
            </a:extLst>
          </p:cNvPr>
          <p:cNvSpPr/>
          <p:nvPr/>
        </p:nvSpPr>
        <p:spPr>
          <a:xfrm rot="2814633">
            <a:off x="3952902" y="2574563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571603A-B440-4D52-8F23-5CED5AE3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6369" y="1541249"/>
            <a:ext cx="2081701" cy="2104205"/>
          </a:xfrm>
          <a:prstGeom prst="rect">
            <a:avLst/>
          </a:prstGeom>
        </p:spPr>
      </p:pic>
      <p:sp>
        <p:nvSpPr>
          <p:cNvPr id="10" name="Down Arrow 8">
            <a:extLst>
              <a:ext uri="{FF2B5EF4-FFF2-40B4-BE49-F238E27FC236}">
                <a16:creationId xmlns:a16="http://schemas.microsoft.com/office/drawing/2014/main" xmlns="" id="{7BAD936D-50F9-49AE-9FEC-C5F2471C4E06}"/>
              </a:ext>
            </a:extLst>
          </p:cNvPr>
          <p:cNvSpPr/>
          <p:nvPr/>
        </p:nvSpPr>
        <p:spPr>
          <a:xfrm rot="3523393">
            <a:off x="7211482" y="1250327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69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4E272-9BC6-47AF-B88C-A7EAFC12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Buscas Adicionais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>
                <a:solidFill>
                  <a:schemeClr val="tx1"/>
                </a:solidFill>
              </a:rPr>
              <a:t>ÍNDICES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599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C36808C-6720-4974-932F-D8CB627B6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18" y="1864936"/>
            <a:ext cx="8369964" cy="236531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6" name="Down Arrow 8">
            <a:extLst>
              <a:ext uri="{FF2B5EF4-FFF2-40B4-BE49-F238E27FC236}">
                <a16:creationId xmlns:a16="http://schemas.microsoft.com/office/drawing/2014/main" xmlns="" id="{17BE2235-2DF5-4559-8D0C-717F3654B8BE}"/>
              </a:ext>
            </a:extLst>
          </p:cNvPr>
          <p:cNvSpPr/>
          <p:nvPr/>
        </p:nvSpPr>
        <p:spPr>
          <a:xfrm rot="18672516">
            <a:off x="2847212" y="2698720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77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018FCCA-FC8D-43BC-A074-A53F40695C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44" y="1496780"/>
            <a:ext cx="4766334" cy="46069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itle 13">
            <a:extLst>
              <a:ext uri="{FF2B5EF4-FFF2-40B4-BE49-F238E27FC236}">
                <a16:creationId xmlns:a16="http://schemas.microsoft.com/office/drawing/2014/main" xmlns="" id="{841B8379-783B-4B38-A1D7-90F1DE2F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949" y="152399"/>
            <a:ext cx="6501039" cy="1186874"/>
          </a:xfrm>
        </p:spPr>
        <p:txBody>
          <a:bodyPr/>
          <a:lstStyle/>
          <a:p>
            <a:pPr eaLnBrk="1" hangingPunct="1"/>
            <a:r>
              <a:rPr lang="pt-BR" dirty="0"/>
              <a:t>Buscas Adicionais</a:t>
            </a:r>
            <a:br>
              <a:rPr lang="pt-BR" dirty="0"/>
            </a:br>
            <a:r>
              <a:rPr lang="pt-BR" dirty="0">
                <a:solidFill>
                  <a:schemeClr val="tx1"/>
                </a:solidFill>
              </a:rPr>
              <a:t>ÍNDICES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xmlns="" id="{44E544F5-8603-4CE4-80D3-563856D87D02}"/>
              </a:ext>
            </a:extLst>
          </p:cNvPr>
          <p:cNvSpPr txBox="1">
            <a:spLocks/>
          </p:cNvSpPr>
          <p:nvPr/>
        </p:nvSpPr>
        <p:spPr>
          <a:xfrm>
            <a:off x="5251708" y="1597891"/>
            <a:ext cx="3549248" cy="4463617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A busca nos índices de cada base de dados está disponibilizada pelo menu “Mais”, na parte superior central.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Nela é possível buscar em campos específicos como: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pt-B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Idioma (</a:t>
            </a:r>
            <a:r>
              <a:rPr lang="pt-BR" sz="19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</a:t>
            </a:r>
            <a:r>
              <a:rPr lang="pt-B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pt-B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ISSN ou ISBN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  <a:defRPr/>
            </a:pPr>
            <a:r>
              <a:rPr lang="pt-BR" sz="19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diversos outros.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Existirão diversos campos pesquisáveis, que podem variar de acordo com a base de dados selecionada.</a:t>
            </a:r>
          </a:p>
        </p:txBody>
      </p:sp>
      <p:sp>
        <p:nvSpPr>
          <p:cNvPr id="13" name="Down Arrow 8">
            <a:extLst>
              <a:ext uri="{FF2B5EF4-FFF2-40B4-BE49-F238E27FC236}">
                <a16:creationId xmlns:a16="http://schemas.microsoft.com/office/drawing/2014/main" xmlns="" id="{FBCE5365-2D9B-4786-8C6A-1CEAD3AEC673}"/>
              </a:ext>
            </a:extLst>
          </p:cNvPr>
          <p:cNvSpPr/>
          <p:nvPr/>
        </p:nvSpPr>
        <p:spPr>
          <a:xfrm rot="13978692">
            <a:off x="1705385" y="4832322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Down Arrow 8">
            <a:extLst>
              <a:ext uri="{FF2B5EF4-FFF2-40B4-BE49-F238E27FC236}">
                <a16:creationId xmlns:a16="http://schemas.microsoft.com/office/drawing/2014/main" xmlns="" id="{F8618EDE-280A-49E5-9962-8C5FE7B134A1}"/>
              </a:ext>
            </a:extLst>
          </p:cNvPr>
          <p:cNvSpPr/>
          <p:nvPr/>
        </p:nvSpPr>
        <p:spPr>
          <a:xfrm rot="13887377">
            <a:off x="1141964" y="2828555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Down Arrow 8">
            <a:extLst>
              <a:ext uri="{FF2B5EF4-FFF2-40B4-BE49-F238E27FC236}">
                <a16:creationId xmlns:a16="http://schemas.microsoft.com/office/drawing/2014/main" xmlns="" id="{E0F09FB3-2FF3-40C6-969E-D4887B680066}"/>
              </a:ext>
            </a:extLst>
          </p:cNvPr>
          <p:cNvSpPr/>
          <p:nvPr/>
        </p:nvSpPr>
        <p:spPr>
          <a:xfrm rot="2911616">
            <a:off x="4764612" y="1519831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939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F0CCDB-384E-4A25-A5D1-A995DE9DD8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5978"/>
          <a:stretch/>
        </p:blipFill>
        <p:spPr>
          <a:xfrm>
            <a:off x="882721" y="1166754"/>
            <a:ext cx="7350847" cy="36453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itle 13">
            <a:extLst>
              <a:ext uri="{FF2B5EF4-FFF2-40B4-BE49-F238E27FC236}">
                <a16:creationId xmlns:a16="http://schemas.microsoft.com/office/drawing/2014/main" xmlns="" id="{841B8379-783B-4B38-A1D7-90F1DE2F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949" y="152399"/>
            <a:ext cx="6501039" cy="1186874"/>
          </a:xfrm>
        </p:spPr>
        <p:txBody>
          <a:bodyPr/>
          <a:lstStyle/>
          <a:p>
            <a:pPr eaLnBrk="1" hangingPunct="1"/>
            <a:r>
              <a:rPr lang="pt-BR" dirty="0"/>
              <a:t>Buscas Adicionais</a:t>
            </a:r>
            <a:br>
              <a:rPr lang="pt-BR" dirty="0"/>
            </a:br>
            <a:r>
              <a:rPr lang="pt-BR" dirty="0">
                <a:solidFill>
                  <a:schemeClr val="tx1"/>
                </a:solidFill>
              </a:rPr>
              <a:t>ÍNDICES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9" name="Content Placeholder 11">
            <a:extLst>
              <a:ext uri="{FF2B5EF4-FFF2-40B4-BE49-F238E27FC236}">
                <a16:creationId xmlns:a16="http://schemas.microsoft.com/office/drawing/2014/main" xmlns="" id="{113D6812-F5ED-46CE-9C4A-721B30DA6457}"/>
              </a:ext>
            </a:extLst>
          </p:cNvPr>
          <p:cNvSpPr txBox="1">
            <a:spLocks/>
          </p:cNvSpPr>
          <p:nvPr/>
        </p:nvSpPr>
        <p:spPr>
          <a:xfrm>
            <a:off x="646545" y="4904510"/>
            <a:ext cx="7777019" cy="1461430"/>
          </a:xfrm>
          <a:prstGeom prst="rect">
            <a:avLst/>
          </a:prstGeom>
        </p:spPr>
        <p:txBody>
          <a:bodyPr anchor="ctr">
            <a:normAutofit fontScale="70000" lnSpcReduction="20000"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213" indent="-176213" fontAlgn="auto">
              <a:spcAft>
                <a:spcPts val="0"/>
              </a:spcAft>
              <a:buFont typeface="Arial"/>
              <a:buChar char="•"/>
              <a:defRPr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Ao encontrar o termo desejado, selecione e clique em “Adicionar” na parte superior;</a:t>
            </a:r>
          </a:p>
          <a:p>
            <a:pPr marL="176213" indent="-176213" fontAlgn="auto">
              <a:spcAft>
                <a:spcPts val="0"/>
              </a:spcAft>
              <a:buFont typeface="Arial"/>
              <a:buChar char="•"/>
              <a:defRPr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Note que o número indicado do lado direito é a quantidade de registros relacionados ao</a:t>
            </a:r>
            <a:r>
              <a:rPr lang="pt-BR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termo, dentro da base selecionada.</a:t>
            </a:r>
          </a:p>
          <a:p>
            <a:pPr marL="176213" indent="-176213" fontAlgn="auto">
              <a:spcAft>
                <a:spcPts val="0"/>
              </a:spcAft>
              <a:buFont typeface="Arial"/>
              <a:buChar char="•"/>
              <a:defRPr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Quando clicado o “Adicionar” e em seguida o “Buscar”, a busca será executada em todas as bases.</a:t>
            </a:r>
          </a:p>
        </p:txBody>
      </p:sp>
      <p:sp>
        <p:nvSpPr>
          <p:cNvPr id="10" name="Down Arrow 8">
            <a:extLst>
              <a:ext uri="{FF2B5EF4-FFF2-40B4-BE49-F238E27FC236}">
                <a16:creationId xmlns:a16="http://schemas.microsoft.com/office/drawing/2014/main" xmlns="" id="{F7746542-AE4C-4A21-97C2-5ACD521613FB}"/>
              </a:ext>
            </a:extLst>
          </p:cNvPr>
          <p:cNvSpPr/>
          <p:nvPr/>
        </p:nvSpPr>
        <p:spPr>
          <a:xfrm rot="2911616">
            <a:off x="4921627" y="2062705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Down Arrow 8">
            <a:extLst>
              <a:ext uri="{FF2B5EF4-FFF2-40B4-BE49-F238E27FC236}">
                <a16:creationId xmlns:a16="http://schemas.microsoft.com/office/drawing/2014/main" xmlns="" id="{8A4EB3BC-E94A-488F-BA46-9EDB9616C3EA}"/>
              </a:ext>
            </a:extLst>
          </p:cNvPr>
          <p:cNvSpPr/>
          <p:nvPr/>
        </p:nvSpPr>
        <p:spPr>
          <a:xfrm rot="13887377">
            <a:off x="1063097" y="3659830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7077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4E272-9BC6-47AF-B88C-A7EAFC12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Buscas Adicionais</a:t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r>
              <a:rPr lang="pt-BR" dirty="0">
                <a:solidFill>
                  <a:schemeClr val="tx1"/>
                </a:solidFill>
              </a:rPr>
              <a:t>IMAGENS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1014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3">
            <a:extLst>
              <a:ext uri="{FF2B5EF4-FFF2-40B4-BE49-F238E27FC236}">
                <a16:creationId xmlns:a16="http://schemas.microsoft.com/office/drawing/2014/main" xmlns="" id="{841B8379-783B-4B38-A1D7-90F1DE2F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949" y="152399"/>
            <a:ext cx="6501039" cy="882715"/>
          </a:xfrm>
        </p:spPr>
        <p:txBody>
          <a:bodyPr/>
          <a:lstStyle/>
          <a:p>
            <a:pPr eaLnBrk="1" hangingPunct="1"/>
            <a:r>
              <a:rPr lang="pt-BR" dirty="0"/>
              <a:t>Buscas Adicionais</a:t>
            </a:r>
            <a:endParaRPr lang="en-US" altLang="en-US" b="1" dirty="0">
              <a:solidFill>
                <a:srgbClr val="1FA64A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2E459B9-502D-415B-AFB3-58C4DDB39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18" y="1864936"/>
            <a:ext cx="8369964" cy="236531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0" name="Down Arrow 8">
            <a:extLst>
              <a:ext uri="{FF2B5EF4-FFF2-40B4-BE49-F238E27FC236}">
                <a16:creationId xmlns:a16="http://schemas.microsoft.com/office/drawing/2014/main" xmlns="" id="{FAD7546C-BCE8-4D70-B18C-6CD9C92CE6C8}"/>
              </a:ext>
            </a:extLst>
          </p:cNvPr>
          <p:cNvSpPr/>
          <p:nvPr/>
        </p:nvSpPr>
        <p:spPr>
          <a:xfrm rot="2685882">
            <a:off x="3678485" y="1749259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4E272-9BC6-47AF-B88C-A7EAFC129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80" y="1168400"/>
            <a:ext cx="7512639" cy="2260600"/>
          </a:xfrm>
        </p:spPr>
        <p:txBody>
          <a:bodyPr/>
          <a:lstStyle/>
          <a:p>
            <a:r>
              <a:rPr lang="pt-BR" dirty="0"/>
              <a:t>Como acessar as </a:t>
            </a:r>
            <a:br>
              <a:rPr lang="pt-BR" dirty="0"/>
            </a:br>
            <a:r>
              <a:rPr lang="pt-BR" dirty="0"/>
              <a:t>bases de dados da EBSCO</a:t>
            </a:r>
          </a:p>
        </p:txBody>
      </p:sp>
    </p:spTree>
    <p:extLst>
      <p:ext uri="{BB962C8B-B14F-4D97-AF65-F5344CB8AC3E}">
        <p14:creationId xmlns:p14="http://schemas.microsoft.com/office/powerpoint/2010/main" val="346151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7FBE04-6766-453A-B3D6-045BFB0900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4408" y="1182255"/>
            <a:ext cx="5932055" cy="38041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itle 13">
            <a:extLst>
              <a:ext uri="{FF2B5EF4-FFF2-40B4-BE49-F238E27FC236}">
                <a16:creationId xmlns:a16="http://schemas.microsoft.com/office/drawing/2014/main" xmlns="" id="{841B8379-783B-4B38-A1D7-90F1DE2F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949" y="152399"/>
            <a:ext cx="6501039" cy="1186874"/>
          </a:xfrm>
        </p:spPr>
        <p:txBody>
          <a:bodyPr/>
          <a:lstStyle/>
          <a:p>
            <a:pPr eaLnBrk="1" hangingPunct="1"/>
            <a:r>
              <a:rPr lang="pt-BR" dirty="0"/>
              <a:t>Buscas Adicionais</a:t>
            </a:r>
            <a:br>
              <a:rPr lang="pt-BR" dirty="0"/>
            </a:br>
            <a:r>
              <a:rPr lang="pt-BR" dirty="0">
                <a:solidFill>
                  <a:schemeClr val="tx1"/>
                </a:solidFill>
              </a:rPr>
              <a:t>IMAGENS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922BF483-980C-4C0E-9528-B68241AE4FBB}"/>
              </a:ext>
            </a:extLst>
          </p:cNvPr>
          <p:cNvSpPr txBox="1">
            <a:spLocks/>
          </p:cNvSpPr>
          <p:nvPr/>
        </p:nvSpPr>
        <p:spPr bwMode="auto">
          <a:xfrm>
            <a:off x="160842" y="5143426"/>
            <a:ext cx="8822315" cy="1333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55000" lnSpcReduction="20000"/>
          </a:bodyPr>
          <a:lstStyle/>
          <a:p>
            <a:pPr marL="176213" indent="-176213" eaLnBrk="0" hangingPunct="0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Clique em “Mais” na parte superior central, escolha uma das opções de busca por imagens (</a:t>
            </a:r>
            <a:r>
              <a:rPr lang="pt-BR" sz="3200" i="1" dirty="0">
                <a:latin typeface="Calibri" panose="020F0502020204030204" pitchFamily="34" charset="0"/>
                <a:cs typeface="Calibri" panose="020F0502020204030204" pitchFamily="34" charset="0"/>
              </a:rPr>
              <a:t>Coleção de Imagens, Coleção com visualização rápida de imagens, </a:t>
            </a:r>
            <a:r>
              <a:rPr lang="pt-B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Art</a:t>
            </a:r>
            <a:r>
              <a:rPr lang="pt-BR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Image</a:t>
            </a:r>
            <a:r>
              <a:rPr lang="pt-BR" sz="32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Collection</a:t>
            </a:r>
            <a:r>
              <a:rPr lang="pt-BR" sz="3200" i="1" dirty="0">
                <a:latin typeface="Calibri" panose="020F0502020204030204" pitchFamily="34" charset="0"/>
                <a:cs typeface="Calibri" panose="020F0502020204030204" pitchFamily="34" charset="0"/>
              </a:rPr>
              <a:t>...</a:t>
            </a: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), selecione os modos e limitadores desejados e digite o termo que deseja buscar.</a:t>
            </a:r>
          </a:p>
          <a:p>
            <a:pPr marL="176213" indent="-176213" eaLnBrk="0" hangingPunct="0">
              <a:spcBef>
                <a:spcPts val="12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pt-BR" sz="3200" dirty="0">
                <a:latin typeface="Calibri" panose="020F0502020204030204" pitchFamily="34" charset="0"/>
                <a:cs typeface="Calibri" panose="020F0502020204030204" pitchFamily="34" charset="0"/>
              </a:rPr>
              <a:t>É possível usar filtros antes de executar a busca ou depois.</a:t>
            </a:r>
            <a:endParaRPr lang="pt-B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9191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3">
            <a:extLst>
              <a:ext uri="{FF2B5EF4-FFF2-40B4-BE49-F238E27FC236}">
                <a16:creationId xmlns:a16="http://schemas.microsoft.com/office/drawing/2014/main" xmlns="" id="{841B8379-783B-4B38-A1D7-90F1DE2F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949" y="152399"/>
            <a:ext cx="6501039" cy="1186874"/>
          </a:xfrm>
        </p:spPr>
        <p:txBody>
          <a:bodyPr/>
          <a:lstStyle/>
          <a:p>
            <a:pPr eaLnBrk="1" hangingPunct="1"/>
            <a:r>
              <a:rPr lang="pt-BR" dirty="0"/>
              <a:t>Buscas Adicionais</a:t>
            </a:r>
            <a:br>
              <a:rPr lang="pt-BR" dirty="0"/>
            </a:br>
            <a:r>
              <a:rPr lang="pt-BR" dirty="0">
                <a:solidFill>
                  <a:schemeClr val="tx1"/>
                </a:solidFill>
              </a:rPr>
              <a:t>IMAGENS</a:t>
            </a:r>
            <a:endParaRPr lang="en-US" altLang="en-US" b="1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953EFF9-AE08-4AC4-BC1E-0B4C4EEDB0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653" b="1418"/>
          <a:stretch/>
        </p:blipFill>
        <p:spPr>
          <a:xfrm>
            <a:off x="1219199" y="1339273"/>
            <a:ext cx="6594765" cy="48398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Down Arrow 8">
            <a:extLst>
              <a:ext uri="{FF2B5EF4-FFF2-40B4-BE49-F238E27FC236}">
                <a16:creationId xmlns:a16="http://schemas.microsoft.com/office/drawing/2014/main" xmlns="" id="{DE4A2683-627B-468B-A0FB-C989A89D6BD2}"/>
              </a:ext>
            </a:extLst>
          </p:cNvPr>
          <p:cNvSpPr/>
          <p:nvPr/>
        </p:nvSpPr>
        <p:spPr>
          <a:xfrm rot="18392908">
            <a:off x="981466" y="4566348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0810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4E272-9BC6-47AF-B88C-A7EAFC12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Busca Avançada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901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AB963FC-B195-4790-BE15-8CCDE5423E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602"/>
          <a:stretch/>
        </p:blipFill>
        <p:spPr>
          <a:xfrm>
            <a:off x="387018" y="1864937"/>
            <a:ext cx="8369964" cy="30271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2" name="Title 13">
            <a:extLst>
              <a:ext uri="{FF2B5EF4-FFF2-40B4-BE49-F238E27FC236}">
                <a16:creationId xmlns:a16="http://schemas.microsoft.com/office/drawing/2014/main" xmlns="" id="{841B8379-783B-4B38-A1D7-90F1DE2F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949" y="152399"/>
            <a:ext cx="6501039" cy="882715"/>
          </a:xfrm>
        </p:spPr>
        <p:txBody>
          <a:bodyPr/>
          <a:lstStyle/>
          <a:p>
            <a:pPr eaLnBrk="1" hangingPunct="1"/>
            <a:r>
              <a:rPr lang="pt-BR" dirty="0"/>
              <a:t>Busca Avançada</a:t>
            </a:r>
            <a:endParaRPr lang="en-US" altLang="en-US" b="1" dirty="0">
              <a:solidFill>
                <a:srgbClr val="1FA64A"/>
              </a:solidFill>
            </a:endParaRPr>
          </a:p>
        </p:txBody>
      </p:sp>
      <p:sp>
        <p:nvSpPr>
          <p:cNvPr id="10" name="Down Arrow 8">
            <a:extLst>
              <a:ext uri="{FF2B5EF4-FFF2-40B4-BE49-F238E27FC236}">
                <a16:creationId xmlns:a16="http://schemas.microsoft.com/office/drawing/2014/main" xmlns="" id="{FAD7546C-BCE8-4D70-B18C-6CD9C92CE6C8}"/>
              </a:ext>
            </a:extLst>
          </p:cNvPr>
          <p:cNvSpPr/>
          <p:nvPr/>
        </p:nvSpPr>
        <p:spPr>
          <a:xfrm rot="8034394">
            <a:off x="4168358" y="4477219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95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A166618-E79E-4E5F-A7BA-B6FF3D0E23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733" b="16266"/>
          <a:stretch/>
        </p:blipFill>
        <p:spPr>
          <a:xfrm>
            <a:off x="387018" y="1057217"/>
            <a:ext cx="8369964" cy="5221663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2" name="Title 13">
            <a:extLst>
              <a:ext uri="{FF2B5EF4-FFF2-40B4-BE49-F238E27FC236}">
                <a16:creationId xmlns:a16="http://schemas.microsoft.com/office/drawing/2014/main" xmlns="" id="{841B8379-783B-4B38-A1D7-90F1DE2F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949" y="152399"/>
            <a:ext cx="6501039" cy="882715"/>
          </a:xfrm>
        </p:spPr>
        <p:txBody>
          <a:bodyPr/>
          <a:lstStyle/>
          <a:p>
            <a:pPr eaLnBrk="1" hangingPunct="1"/>
            <a:r>
              <a:rPr lang="pt-BR" dirty="0"/>
              <a:t>Busca Avançada</a:t>
            </a:r>
            <a:endParaRPr lang="en-US" altLang="en-US" b="1" dirty="0">
              <a:solidFill>
                <a:srgbClr val="1FA64A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CC1E46F-3F7C-470C-BDF1-FC02B99B10E2}"/>
              </a:ext>
            </a:extLst>
          </p:cNvPr>
          <p:cNvSpPr/>
          <p:nvPr/>
        </p:nvSpPr>
        <p:spPr>
          <a:xfrm>
            <a:off x="1148080" y="1483360"/>
            <a:ext cx="5598160" cy="1524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6032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E301EDC-9830-4D9C-9C61-DD4C9B36A1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78" y="897971"/>
            <a:ext cx="7899443" cy="3917869"/>
          </a:xfrm>
          <a:prstGeom prst="rect">
            <a:avLst/>
          </a:prstGeom>
        </p:spPr>
      </p:pic>
      <p:sp>
        <p:nvSpPr>
          <p:cNvPr id="12" name="Title 13">
            <a:extLst>
              <a:ext uri="{FF2B5EF4-FFF2-40B4-BE49-F238E27FC236}">
                <a16:creationId xmlns:a16="http://schemas.microsoft.com/office/drawing/2014/main" xmlns="" id="{841B8379-783B-4B38-A1D7-90F1DE2F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949" y="152399"/>
            <a:ext cx="6501039" cy="882715"/>
          </a:xfrm>
        </p:spPr>
        <p:txBody>
          <a:bodyPr/>
          <a:lstStyle/>
          <a:p>
            <a:pPr eaLnBrk="1" hangingPunct="1"/>
            <a:r>
              <a:rPr lang="pt-BR" dirty="0"/>
              <a:t>Busca Avançada</a:t>
            </a:r>
            <a:endParaRPr lang="en-US" altLang="en-US" b="1" dirty="0">
              <a:solidFill>
                <a:srgbClr val="1FA64A"/>
              </a:solidFill>
            </a:endParaRP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xmlns="" id="{615A4B4A-91E8-4606-B8ED-8F25E323F0BC}"/>
              </a:ext>
            </a:extLst>
          </p:cNvPr>
          <p:cNvSpPr txBox="1">
            <a:spLocks/>
          </p:cNvSpPr>
          <p:nvPr/>
        </p:nvSpPr>
        <p:spPr bwMode="auto">
          <a:xfrm>
            <a:off x="375920" y="4815840"/>
            <a:ext cx="8392160" cy="150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busca avançada permite combinar os termos (AND, OR, NOT) e também definir a busca em campos específicos.</a:t>
            </a:r>
          </a:p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en-US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Este tipo de busca retorna uma quantidade inferior de resultados, porém mais precisos e relevantes.</a:t>
            </a:r>
          </a:p>
        </p:txBody>
      </p:sp>
      <p:sp>
        <p:nvSpPr>
          <p:cNvPr id="7" name="Down Arrow 8">
            <a:extLst>
              <a:ext uri="{FF2B5EF4-FFF2-40B4-BE49-F238E27FC236}">
                <a16:creationId xmlns:a16="http://schemas.microsoft.com/office/drawing/2014/main" xmlns="" id="{3FDAE509-6D50-4AF6-A7DC-08E5A5D9B20F}"/>
              </a:ext>
            </a:extLst>
          </p:cNvPr>
          <p:cNvSpPr/>
          <p:nvPr/>
        </p:nvSpPr>
        <p:spPr>
          <a:xfrm rot="13577914">
            <a:off x="1191478" y="1815279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xmlns="" id="{AEB0D8D7-7D1C-4C4C-8C9C-57A3DFFB4872}"/>
              </a:ext>
            </a:extLst>
          </p:cNvPr>
          <p:cNvSpPr/>
          <p:nvPr/>
        </p:nvSpPr>
        <p:spPr>
          <a:xfrm rot="7299621">
            <a:off x="6627078" y="3506920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540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4E272-9BC6-47AF-B88C-A7EAFC12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Histórico de busca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420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3">
            <a:extLst>
              <a:ext uri="{FF2B5EF4-FFF2-40B4-BE49-F238E27FC236}">
                <a16:creationId xmlns:a16="http://schemas.microsoft.com/office/drawing/2014/main" xmlns="" id="{841B8379-783B-4B38-A1D7-90F1DE2F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949" y="152399"/>
            <a:ext cx="6501039" cy="882715"/>
          </a:xfrm>
        </p:spPr>
        <p:txBody>
          <a:bodyPr/>
          <a:lstStyle/>
          <a:p>
            <a:pPr eaLnBrk="1" hangingPunct="1"/>
            <a:r>
              <a:rPr lang="pt-BR" dirty="0"/>
              <a:t>Histórico de busca</a:t>
            </a:r>
            <a:endParaRPr lang="en-US" altLang="en-US" b="1" dirty="0">
              <a:solidFill>
                <a:srgbClr val="1FA64A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D53F31F-C31C-4379-8175-9AF749D4F1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602"/>
          <a:stretch/>
        </p:blipFill>
        <p:spPr>
          <a:xfrm>
            <a:off x="387018" y="1864937"/>
            <a:ext cx="8369964" cy="30271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0" name="Down Arrow 8">
            <a:extLst>
              <a:ext uri="{FF2B5EF4-FFF2-40B4-BE49-F238E27FC236}">
                <a16:creationId xmlns:a16="http://schemas.microsoft.com/office/drawing/2014/main" xmlns="" id="{145D79AB-1870-4E75-823F-0CFAF1F106A9}"/>
              </a:ext>
            </a:extLst>
          </p:cNvPr>
          <p:cNvSpPr/>
          <p:nvPr/>
        </p:nvSpPr>
        <p:spPr>
          <a:xfrm rot="8034394">
            <a:off x="5031958" y="4456899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1940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55BA728-31B2-481B-B8B2-39A96BD60C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826" b="28671"/>
          <a:stretch/>
        </p:blipFill>
        <p:spPr>
          <a:xfrm>
            <a:off x="904239" y="935733"/>
            <a:ext cx="7335520" cy="39422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itle 13">
            <a:extLst>
              <a:ext uri="{FF2B5EF4-FFF2-40B4-BE49-F238E27FC236}">
                <a16:creationId xmlns:a16="http://schemas.microsoft.com/office/drawing/2014/main" xmlns="" id="{841B8379-783B-4B38-A1D7-90F1DE2F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949" y="152399"/>
            <a:ext cx="6501039" cy="882715"/>
          </a:xfrm>
        </p:spPr>
        <p:txBody>
          <a:bodyPr/>
          <a:lstStyle/>
          <a:p>
            <a:pPr eaLnBrk="1" hangingPunct="1"/>
            <a:r>
              <a:rPr lang="pt-BR" dirty="0"/>
              <a:t>Histórico de busca</a:t>
            </a:r>
            <a:endParaRPr lang="en-US" altLang="en-US" b="1" dirty="0">
              <a:solidFill>
                <a:srgbClr val="1FA64A"/>
              </a:solidFill>
            </a:endParaRPr>
          </a:p>
        </p:txBody>
      </p:sp>
      <p:sp>
        <p:nvSpPr>
          <p:cNvPr id="7" name="Down Arrow 8">
            <a:extLst>
              <a:ext uri="{FF2B5EF4-FFF2-40B4-BE49-F238E27FC236}">
                <a16:creationId xmlns:a16="http://schemas.microsoft.com/office/drawing/2014/main" xmlns="" id="{3FDAE509-6D50-4AF6-A7DC-08E5A5D9B20F}"/>
              </a:ext>
            </a:extLst>
          </p:cNvPr>
          <p:cNvSpPr/>
          <p:nvPr/>
        </p:nvSpPr>
        <p:spPr>
          <a:xfrm rot="10800000">
            <a:off x="2644358" y="1601880"/>
            <a:ext cx="323797" cy="290922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xmlns="" id="{AEB0D8D7-7D1C-4C4C-8C9C-57A3DFFB4872}"/>
              </a:ext>
            </a:extLst>
          </p:cNvPr>
          <p:cNvSpPr/>
          <p:nvPr/>
        </p:nvSpPr>
        <p:spPr>
          <a:xfrm rot="2647581">
            <a:off x="6112422" y="1650325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xmlns="" id="{0FE39F49-F517-4E43-A2D3-BC4FD4D31EAB}"/>
              </a:ext>
            </a:extLst>
          </p:cNvPr>
          <p:cNvSpPr txBox="1">
            <a:spLocks/>
          </p:cNvSpPr>
          <p:nvPr/>
        </p:nvSpPr>
        <p:spPr>
          <a:xfrm>
            <a:off x="244763" y="4946110"/>
            <a:ext cx="8654473" cy="1504331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342900" indent="-166688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O histórico de busca, permite revisitar as buscas feitas durantes uma sessão;</a:t>
            </a:r>
          </a:p>
          <a:p>
            <a:pPr marL="342900" indent="-166688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Permite, ainda, </a:t>
            </a: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combinar as buscas 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utilizando os operadores booleanos AND e OR.</a:t>
            </a:r>
          </a:p>
          <a:p>
            <a:pPr marL="342900" indent="-166688" eaLnBrk="0" hangingPunct="0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/>
            </a:pP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É uma forma de busca recomendada quando os tópicos buscados são muito distintos e já se sabe quais são.</a:t>
            </a:r>
          </a:p>
        </p:txBody>
      </p:sp>
      <p:sp>
        <p:nvSpPr>
          <p:cNvPr id="10" name="Down Arrow 8">
            <a:extLst>
              <a:ext uri="{FF2B5EF4-FFF2-40B4-BE49-F238E27FC236}">
                <a16:creationId xmlns:a16="http://schemas.microsoft.com/office/drawing/2014/main" xmlns="" id="{DBAB5D54-029E-47A7-A26D-1745C4DE82AA}"/>
              </a:ext>
            </a:extLst>
          </p:cNvPr>
          <p:cNvSpPr/>
          <p:nvPr/>
        </p:nvSpPr>
        <p:spPr>
          <a:xfrm rot="10800000">
            <a:off x="3309838" y="1601881"/>
            <a:ext cx="323797" cy="290922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Down Arrow 8">
            <a:extLst>
              <a:ext uri="{FF2B5EF4-FFF2-40B4-BE49-F238E27FC236}">
                <a16:creationId xmlns:a16="http://schemas.microsoft.com/office/drawing/2014/main" xmlns="" id="{6801991C-8A83-4080-AC80-C325C970DB13}"/>
              </a:ext>
            </a:extLst>
          </p:cNvPr>
          <p:cNvSpPr/>
          <p:nvPr/>
        </p:nvSpPr>
        <p:spPr>
          <a:xfrm rot="13577914">
            <a:off x="674243" y="2855283"/>
            <a:ext cx="323797" cy="581845"/>
          </a:xfrm>
          <a:prstGeom prst="downArrow">
            <a:avLst/>
          </a:prstGeom>
          <a:solidFill>
            <a:srgbClr val="FF0000"/>
          </a:solidFill>
          <a:ln w="31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6420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Box 3">
            <a:extLst>
              <a:ext uri="{FF2B5EF4-FFF2-40B4-BE49-F238E27FC236}">
                <a16:creationId xmlns:a16="http://schemas.microsoft.com/office/drawing/2014/main" xmlns="" id="{BD1F421B-3262-4CC3-BD33-D593C71098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9357" y="3080147"/>
            <a:ext cx="4183856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pt-BR" altLang="es-419" sz="1800"/>
              <a:t>Para obter mais ajuda, visite o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es-419" sz="1800" b="1"/>
              <a:t>site de suporte da EBSCO </a:t>
            </a:r>
            <a:r>
              <a:rPr lang="es-MX" altLang="es-419" sz="2700">
                <a:hlinkClick r:id="rId2"/>
              </a:rPr>
              <a:t>http://help.ebsco.com</a:t>
            </a:r>
            <a:endParaRPr lang="es-MX" altLang="es-419" sz="2700"/>
          </a:p>
          <a:p>
            <a:pPr algn="ctr">
              <a:buFont typeface="Wingdings" panose="05000000000000000000" pitchFamily="2" charset="2"/>
              <a:buNone/>
            </a:pPr>
            <a:endParaRPr lang="en-US" altLang="es-419" sz="1800"/>
          </a:p>
        </p:txBody>
      </p:sp>
      <p:sp>
        <p:nvSpPr>
          <p:cNvPr id="34819" name="TextBox 3">
            <a:extLst>
              <a:ext uri="{FF2B5EF4-FFF2-40B4-BE49-F238E27FC236}">
                <a16:creationId xmlns:a16="http://schemas.microsoft.com/office/drawing/2014/main" xmlns="" id="{416810E4-CB44-4A29-ABC2-2572DBEA8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713" y="4442222"/>
            <a:ext cx="6103144" cy="78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 typeface="Wingdings" panose="05000000000000000000" pitchFamily="2" charset="2"/>
              <a:buNone/>
            </a:pPr>
            <a:r>
              <a:rPr lang="pt-BR" altLang="es-419" sz="1800"/>
              <a:t>e o </a:t>
            </a:r>
            <a:r>
              <a:rPr lang="pt-BR" altLang="es-419" sz="1800" b="1"/>
              <a:t>site de Treinamentos em Português </a:t>
            </a:r>
            <a:r>
              <a:rPr lang="pt-BR" altLang="es-419" sz="1800"/>
              <a:t>via WEBEX: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pt-BR" altLang="es-419" sz="2700">
                <a:hlinkClick r:id="rId3"/>
              </a:rPr>
              <a:t>https://ebsco-portuguese.webex.com</a:t>
            </a:r>
            <a:r>
              <a:rPr lang="pt-BR" altLang="es-419" sz="2700"/>
              <a:t> </a:t>
            </a:r>
            <a:endParaRPr lang="en-US" altLang="es-419" sz="2700"/>
          </a:p>
        </p:txBody>
      </p:sp>
      <p:pic>
        <p:nvPicPr>
          <p:cNvPr id="6" name="Picture 1" title="EBSCOhost Logo">
            <a:extLst>
              <a:ext uri="{FF2B5EF4-FFF2-40B4-BE49-F238E27FC236}">
                <a16:creationId xmlns:a16="http://schemas.microsoft.com/office/drawing/2014/main" xmlns="" id="{2D6026CD-D155-4EF8-A00F-3EF4298FE8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644" y="1095375"/>
            <a:ext cx="6441281" cy="181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9210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141B4D4-A033-4C82-8C62-2DEA3B209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289457"/>
            <a:ext cx="7593072" cy="5321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3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Como acessar as bases de dados da EBSCO</a:t>
            </a:r>
            <a:endParaRPr lang="en-US" altLang="en-US" sz="4000" b="1" dirty="0">
              <a:solidFill>
                <a:srgbClr val="1FA64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xmlns="" id="{AE27720D-B6A8-48C1-B858-B0F5827641FD}"/>
              </a:ext>
            </a:extLst>
          </p:cNvPr>
          <p:cNvSpPr/>
          <p:nvPr/>
        </p:nvSpPr>
        <p:spPr bwMode="auto">
          <a:xfrm>
            <a:off x="762000" y="5720924"/>
            <a:ext cx="2161309" cy="420255"/>
          </a:xfrm>
          <a:prstGeom prst="homePlate">
            <a:avLst/>
          </a:prstGeom>
          <a:solidFill>
            <a:srgbClr val="C00000"/>
          </a:solidFill>
          <a:ln w="19050">
            <a:solidFill>
              <a:schemeClr val="bg1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Clique em </a:t>
            </a:r>
            <a:r>
              <a:rPr lang="pt-BR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Base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2FB6CB2C-DB75-4B2E-AFD3-798E30833C34}"/>
              </a:ext>
            </a:extLst>
          </p:cNvPr>
          <p:cNvSpPr/>
          <p:nvPr/>
        </p:nvSpPr>
        <p:spPr>
          <a:xfrm>
            <a:off x="282331" y="5598311"/>
            <a:ext cx="648000" cy="648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sz="3200" b="1" dirty="0">
                <a:solidFill>
                  <a:srgbClr val="FFFF00"/>
                </a:solidFill>
                <a:latin typeface="+mj-lt"/>
              </a:rPr>
              <a:t>1</a:t>
            </a:r>
            <a:endParaRPr lang="en-US" sz="32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xmlns="" id="{2F6A2E61-64C1-4F9D-91A7-E74BD6B085CA}"/>
              </a:ext>
            </a:extLst>
          </p:cNvPr>
          <p:cNvSpPr/>
          <p:nvPr/>
        </p:nvSpPr>
        <p:spPr bwMode="auto">
          <a:xfrm>
            <a:off x="1462294" y="4957424"/>
            <a:ext cx="2161309" cy="420255"/>
          </a:xfrm>
          <a:prstGeom prst="homePlate">
            <a:avLst/>
          </a:prstGeom>
          <a:solidFill>
            <a:srgbClr val="C00000"/>
          </a:solidFill>
          <a:ln w="19050">
            <a:solidFill>
              <a:schemeClr val="bg1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Arial Narrow" panose="020B0606020202030204" pitchFamily="34" charset="0"/>
              </a:rPr>
              <a:t>Digite </a:t>
            </a:r>
            <a:r>
              <a:rPr lang="pt-BR" sz="2000" b="1" dirty="0">
                <a:solidFill>
                  <a:schemeClr val="bg1"/>
                </a:solidFill>
                <a:latin typeface="Arial Narrow" panose="020B0606020202030204" pitchFamily="34" charset="0"/>
              </a:rPr>
              <a:t>EBSCO</a:t>
            </a:r>
            <a:endParaRPr lang="en-US" sz="20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E82ABF61-FD76-4172-B6B4-5D5EA5F5629A}"/>
              </a:ext>
            </a:extLst>
          </p:cNvPr>
          <p:cNvSpPr/>
          <p:nvPr/>
        </p:nvSpPr>
        <p:spPr>
          <a:xfrm>
            <a:off x="982625" y="4834811"/>
            <a:ext cx="648000" cy="6480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bg1"/>
            </a:solidFill>
            <a:prstDash val="solid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pt-BR" sz="3200" b="1" dirty="0">
                <a:solidFill>
                  <a:srgbClr val="FFFF00"/>
                </a:solidFill>
                <a:latin typeface="+mj-lt"/>
              </a:rPr>
              <a:t>2</a:t>
            </a:r>
            <a:endParaRPr lang="en-US" sz="3200" b="1" dirty="0"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02AC728-5E67-4D0C-A9BD-1535A7983B23}"/>
              </a:ext>
            </a:extLst>
          </p:cNvPr>
          <p:cNvGrpSpPr/>
          <p:nvPr/>
        </p:nvGrpSpPr>
        <p:grpSpPr>
          <a:xfrm rot="1580772">
            <a:off x="2782783" y="4097252"/>
            <a:ext cx="2640978" cy="648000"/>
            <a:chOff x="2675870" y="4414556"/>
            <a:chExt cx="2640978" cy="648000"/>
          </a:xfrm>
        </p:grpSpPr>
        <p:sp>
          <p:nvSpPr>
            <p:cNvPr id="18" name="Arrow: Pentagon 17">
              <a:extLst>
                <a:ext uri="{FF2B5EF4-FFF2-40B4-BE49-F238E27FC236}">
                  <a16:creationId xmlns:a16="http://schemas.microsoft.com/office/drawing/2014/main" xmlns="" id="{33F5455E-D73D-41A2-8476-57F5C6A5C6BD}"/>
                </a:ext>
              </a:extLst>
            </p:cNvPr>
            <p:cNvSpPr/>
            <p:nvPr/>
          </p:nvSpPr>
          <p:spPr bwMode="auto">
            <a:xfrm>
              <a:off x="3155539" y="4537169"/>
              <a:ext cx="2161309" cy="420255"/>
            </a:xfrm>
            <a:prstGeom prst="homePlate">
              <a:avLst/>
            </a:prstGeom>
            <a:solidFill>
              <a:srgbClr val="C00000"/>
            </a:solidFill>
            <a:ln w="19050">
              <a:solidFill>
                <a:schemeClr val="bg1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pt-BR" sz="2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Clique </a:t>
              </a:r>
              <a:r>
                <a:rPr lang="pt-BR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Enviar</a:t>
              </a:r>
              <a:endParaRPr lang="en-US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928A6FD2-C230-4C6F-BBA3-DE9A5E6DB604}"/>
                </a:ext>
              </a:extLst>
            </p:cNvPr>
            <p:cNvSpPr/>
            <p:nvPr/>
          </p:nvSpPr>
          <p:spPr>
            <a:xfrm>
              <a:off x="2675870" y="4414556"/>
              <a:ext cx="648000" cy="6480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pt-BR" sz="3200" b="1" dirty="0">
                  <a:solidFill>
                    <a:srgbClr val="FFFF00"/>
                  </a:solidFill>
                  <a:latin typeface="+mj-lt"/>
                </a:rPr>
                <a:t>3</a:t>
              </a:r>
              <a:endParaRPr lang="en-US" sz="3200" b="1" dirty="0">
                <a:solidFill>
                  <a:srgbClr val="FFFF0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65341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141B4D4-A033-4C82-8C62-2DEA3B209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289457"/>
            <a:ext cx="7593072" cy="5321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3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dirty="0"/>
              <a:t>Como acessar as bases de dados da EBSCO</a:t>
            </a:r>
            <a:endParaRPr lang="en-US" altLang="en-US" sz="4000" b="1" dirty="0">
              <a:solidFill>
                <a:srgbClr val="1FA64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xmlns="" id="{AE27720D-B6A8-48C1-B858-B0F5827641FD}"/>
              </a:ext>
            </a:extLst>
          </p:cNvPr>
          <p:cNvSpPr/>
          <p:nvPr/>
        </p:nvSpPr>
        <p:spPr bwMode="auto">
          <a:xfrm>
            <a:off x="4761952" y="5896415"/>
            <a:ext cx="2161309" cy="420255"/>
          </a:xfrm>
          <a:prstGeom prst="homePlate">
            <a:avLst/>
          </a:prstGeom>
          <a:solidFill>
            <a:srgbClr val="FF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800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Clique em </a:t>
            </a:r>
            <a:r>
              <a:rPr kumimoji="0" lang="pt-BR" sz="2800" b="1" i="0" u="none" strike="noStrike" cap="none" normalizeH="0" baseline="-2500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Base</a:t>
            </a:r>
            <a:endParaRPr kumimoji="0" lang="en-US" sz="2800" b="1" i="0" u="none" strike="noStrike" cap="none" normalizeH="0" baseline="-25000" dirty="0">
              <a:ln>
                <a:noFill/>
              </a:ln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3FBA375-2770-4F36-8B59-6706B5023F71}"/>
              </a:ext>
            </a:extLst>
          </p:cNvPr>
          <p:cNvSpPr/>
          <p:nvPr/>
        </p:nvSpPr>
        <p:spPr>
          <a:xfrm>
            <a:off x="2715491" y="3121891"/>
            <a:ext cx="5532582" cy="33805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Buscar base (Resultado da busca)</a:t>
            </a:r>
          </a:p>
          <a:p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buscou por "</a:t>
            </a:r>
            <a:r>
              <a:rPr lang="pt-BR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EBSCO</a:t>
            </a:r>
            <a:r>
              <a:rPr lang="pt-BR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</a:p>
          <a:p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6F84FCDF-70B2-476C-9A0F-38839DA7295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23309" y="3620655"/>
          <a:ext cx="5241635" cy="26877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50051">
                  <a:extLst>
                    <a:ext uri="{9D8B030D-6E8A-4147-A177-3AD203B41FA5}">
                      <a16:colId xmlns:a16="http://schemas.microsoft.com/office/drawing/2014/main" xmlns="" val="1244861444"/>
                    </a:ext>
                  </a:extLst>
                </a:gridCol>
                <a:gridCol w="989571">
                  <a:extLst>
                    <a:ext uri="{9D8B030D-6E8A-4147-A177-3AD203B41FA5}">
                      <a16:colId xmlns:a16="http://schemas.microsoft.com/office/drawing/2014/main" xmlns="" val="3315271736"/>
                    </a:ext>
                  </a:extLst>
                </a:gridCol>
                <a:gridCol w="402013">
                  <a:extLst>
                    <a:ext uri="{9D8B030D-6E8A-4147-A177-3AD203B41FA5}">
                      <a16:colId xmlns:a16="http://schemas.microsoft.com/office/drawing/2014/main" xmlns="" val="1908632193"/>
                    </a:ext>
                  </a:extLst>
                </a:gridCol>
              </a:tblGrid>
              <a:tr h="3103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 da base</a:t>
                      </a:r>
                      <a:endParaRPr lang="en-US" sz="800" b="1" i="0" u="none" strike="noStrike" dirty="0">
                        <a:solidFill>
                          <a:srgbClr val="332A1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</a:t>
                      </a:r>
                      <a:endParaRPr lang="en-US" sz="800" b="1" i="0" u="none" strike="noStrike" dirty="0">
                        <a:solidFill>
                          <a:srgbClr val="332A1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Ações</a:t>
                      </a:r>
                      <a:endParaRPr lang="en-US" sz="800" b="1" i="0" u="none" strike="noStrike" dirty="0">
                        <a:solidFill>
                          <a:srgbClr val="332A1B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24418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Academic Search Premier</a:t>
                      </a:r>
                      <a:endParaRPr lang="en-US" sz="9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Textos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171849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CINHAL with Full Text</a:t>
                      </a:r>
                      <a:endParaRPr lang="en-US" sz="9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Textos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186665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Dentristry</a:t>
                      </a:r>
                      <a:r>
                        <a:rPr lang="en-US" sz="90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&amp; Oral Sciences Source</a:t>
                      </a:r>
                      <a:endParaRPr lang="en-US" sz="9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Textos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6862933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 Science &amp; Technology Abstracts (ISTA)</a:t>
                      </a:r>
                      <a:endParaRPr lang="en-US" sz="9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Textos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248858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Library, Information Science &amp; Technology Abstracts with Full Text</a:t>
                      </a:r>
                      <a:endParaRPr lang="en-US" sz="9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Textos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857005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RILM Abstracts of Music Literature</a:t>
                      </a:r>
                      <a:endParaRPr lang="en-US" sz="9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Textos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25821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RIPM - Retrospective Index to Music Periodicals</a:t>
                      </a:r>
                      <a:endParaRPr lang="en-US" sz="9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Textos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244043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SocINDEX</a:t>
                      </a:r>
                      <a:r>
                        <a:rPr lang="en-US" sz="90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Full Text</a:t>
                      </a:r>
                      <a:endParaRPr lang="en-US" sz="9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Textos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83188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 err="1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SPORTDiscus</a:t>
                      </a:r>
                      <a:r>
                        <a:rPr lang="en-US" sz="90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with Full Text</a:t>
                      </a:r>
                      <a:endParaRPr lang="en-US" sz="9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Textos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49842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Computers &amp; Applied Sciences Complete</a:t>
                      </a:r>
                      <a:endParaRPr lang="en-US" sz="9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Textos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258638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MEDLINE Complete</a:t>
                      </a:r>
                      <a:endParaRPr lang="en-US" sz="9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Textos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5537604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Science &amp; Technology Abstracts Full Text Database (FSTA Full Text)</a:t>
                      </a:r>
                      <a:endParaRPr lang="en-US" sz="8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Textos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8216776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 dirty="0">
                          <a:solidFill>
                            <a:srgbClr val="3333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Food Science Source</a:t>
                      </a:r>
                      <a:endParaRPr lang="en-US" sz="900" b="0" i="0" u="none" strike="noStrike" dirty="0">
                        <a:solidFill>
                          <a:srgbClr val="3333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Textos</a:t>
                      </a:r>
                      <a:r>
                        <a:rPr lang="en-US" sz="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8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Completos</a:t>
                      </a:r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lnT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2886406"/>
                  </a:ext>
                </a:extLst>
              </a:tr>
            </a:tbl>
          </a:graphicData>
        </a:graphic>
      </p:graphicFrame>
      <p:pic>
        <p:nvPicPr>
          <p:cNvPr id="68" name="Picture 52" descr="Informação: Educational Resources Information Center - ERIC">
            <a:hlinkClick r:id="rId4"/>
            <a:extLst>
              <a:ext uri="{FF2B5EF4-FFF2-40B4-BE49-F238E27FC236}">
                <a16:creationId xmlns:a16="http://schemas.microsoft.com/office/drawing/2014/main" xmlns="" id="{1D3D8CD5-7B7B-4BA0-A010-9B71F1A01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66" y="6172670"/>
            <a:ext cx="150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2" descr="Informação: Educational Resources Information Center - ERIC">
            <a:hlinkClick r:id="rId4"/>
            <a:extLst>
              <a:ext uri="{FF2B5EF4-FFF2-40B4-BE49-F238E27FC236}">
                <a16:creationId xmlns:a16="http://schemas.microsoft.com/office/drawing/2014/main" xmlns="" id="{4FB79FFF-C449-4B82-9478-F5BEA018B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66" y="5992440"/>
            <a:ext cx="150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52" descr="Informação: Educational Resources Information Center - ERIC">
            <a:hlinkClick r:id="rId4"/>
            <a:extLst>
              <a:ext uri="{FF2B5EF4-FFF2-40B4-BE49-F238E27FC236}">
                <a16:creationId xmlns:a16="http://schemas.microsoft.com/office/drawing/2014/main" xmlns="" id="{CD6063E5-7A69-466C-A9AB-C59078B70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66" y="5812205"/>
            <a:ext cx="150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52" descr="Informação: Educational Resources Information Center - ERIC">
            <a:hlinkClick r:id="rId4"/>
            <a:extLst>
              <a:ext uri="{FF2B5EF4-FFF2-40B4-BE49-F238E27FC236}">
                <a16:creationId xmlns:a16="http://schemas.microsoft.com/office/drawing/2014/main" xmlns="" id="{A4B1F840-7203-4D47-8C49-12BFD037CC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66" y="5631970"/>
            <a:ext cx="150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52" descr="Informação: Educational Resources Information Center - ERIC">
            <a:hlinkClick r:id="rId4"/>
            <a:extLst>
              <a:ext uri="{FF2B5EF4-FFF2-40B4-BE49-F238E27FC236}">
                <a16:creationId xmlns:a16="http://schemas.microsoft.com/office/drawing/2014/main" xmlns="" id="{5D0B2D0D-FD9D-404A-8038-B6EFD7BE1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66" y="5451735"/>
            <a:ext cx="150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52" descr="Informação: Educational Resources Information Center - ERIC">
            <a:hlinkClick r:id="rId4"/>
            <a:extLst>
              <a:ext uri="{FF2B5EF4-FFF2-40B4-BE49-F238E27FC236}">
                <a16:creationId xmlns:a16="http://schemas.microsoft.com/office/drawing/2014/main" xmlns="" id="{7985E52F-21FD-4E67-A07A-02E2D9091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66" y="5271500"/>
            <a:ext cx="150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52" descr="Informação: Educational Resources Information Center - ERIC">
            <a:hlinkClick r:id="rId4"/>
            <a:extLst>
              <a:ext uri="{FF2B5EF4-FFF2-40B4-BE49-F238E27FC236}">
                <a16:creationId xmlns:a16="http://schemas.microsoft.com/office/drawing/2014/main" xmlns="" id="{E7F9E7E7-0901-4E60-A7F7-D2BD38253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66" y="5091265"/>
            <a:ext cx="150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52" descr="Informação: Educational Resources Information Center - ERIC">
            <a:hlinkClick r:id="rId4"/>
            <a:extLst>
              <a:ext uri="{FF2B5EF4-FFF2-40B4-BE49-F238E27FC236}">
                <a16:creationId xmlns:a16="http://schemas.microsoft.com/office/drawing/2014/main" xmlns="" id="{0FCDF215-4152-4BF3-A827-2E6C4C00F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66" y="4911030"/>
            <a:ext cx="150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52" descr="Informação: Educational Resources Information Center - ERIC">
            <a:hlinkClick r:id="rId4"/>
            <a:extLst>
              <a:ext uri="{FF2B5EF4-FFF2-40B4-BE49-F238E27FC236}">
                <a16:creationId xmlns:a16="http://schemas.microsoft.com/office/drawing/2014/main" xmlns="" id="{D232E0DA-73E5-4B7B-9F86-D3416983D5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66" y="4730795"/>
            <a:ext cx="150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52" descr="Informação: Educational Resources Information Center - ERIC">
            <a:hlinkClick r:id="rId4"/>
            <a:extLst>
              <a:ext uri="{FF2B5EF4-FFF2-40B4-BE49-F238E27FC236}">
                <a16:creationId xmlns:a16="http://schemas.microsoft.com/office/drawing/2014/main" xmlns="" id="{C86204C2-98B9-468D-A8CB-9DCD97BFA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66" y="4550560"/>
            <a:ext cx="150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52" descr="Informação: Educational Resources Information Center - ERIC">
            <a:hlinkClick r:id="rId4"/>
            <a:extLst>
              <a:ext uri="{FF2B5EF4-FFF2-40B4-BE49-F238E27FC236}">
                <a16:creationId xmlns:a16="http://schemas.microsoft.com/office/drawing/2014/main" xmlns="" id="{85342387-8744-4327-839F-D0179123F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66" y="4370325"/>
            <a:ext cx="150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52" descr="Informação: Educational Resources Information Center - ERIC">
            <a:hlinkClick r:id="rId4"/>
            <a:extLst>
              <a:ext uri="{FF2B5EF4-FFF2-40B4-BE49-F238E27FC236}">
                <a16:creationId xmlns:a16="http://schemas.microsoft.com/office/drawing/2014/main" xmlns="" id="{A6F52BC7-81B9-4BD7-8407-6BD8B269F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66" y="4190090"/>
            <a:ext cx="150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52" descr="Informação: Educational Resources Information Center - ERIC">
            <a:hlinkClick r:id="rId4"/>
            <a:extLst>
              <a:ext uri="{FF2B5EF4-FFF2-40B4-BE49-F238E27FC236}">
                <a16:creationId xmlns:a16="http://schemas.microsoft.com/office/drawing/2014/main" xmlns="" id="{B570EBD3-49A1-4955-98E4-D4C6F7288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1866" y="4009855"/>
            <a:ext cx="150000" cy="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1" name="Group 80">
            <a:extLst>
              <a:ext uri="{FF2B5EF4-FFF2-40B4-BE49-F238E27FC236}">
                <a16:creationId xmlns:a16="http://schemas.microsoft.com/office/drawing/2014/main" xmlns="" id="{53CE9D11-9DD6-4665-AF00-30B2900A2BB0}"/>
              </a:ext>
            </a:extLst>
          </p:cNvPr>
          <p:cNvGrpSpPr/>
          <p:nvPr/>
        </p:nvGrpSpPr>
        <p:grpSpPr>
          <a:xfrm>
            <a:off x="282331" y="4991681"/>
            <a:ext cx="2640978" cy="648000"/>
            <a:chOff x="2675870" y="4414556"/>
            <a:chExt cx="2640978" cy="648000"/>
          </a:xfrm>
        </p:grpSpPr>
        <p:sp>
          <p:nvSpPr>
            <p:cNvPr id="82" name="Arrow: Pentagon 81">
              <a:extLst>
                <a:ext uri="{FF2B5EF4-FFF2-40B4-BE49-F238E27FC236}">
                  <a16:creationId xmlns:a16="http://schemas.microsoft.com/office/drawing/2014/main" xmlns="" id="{2AF504EC-A859-45A3-B744-9AB7E2C9EA66}"/>
                </a:ext>
              </a:extLst>
            </p:cNvPr>
            <p:cNvSpPr/>
            <p:nvPr/>
          </p:nvSpPr>
          <p:spPr bwMode="auto">
            <a:xfrm>
              <a:off x="3155539" y="4537169"/>
              <a:ext cx="2161309" cy="420255"/>
            </a:xfrm>
            <a:prstGeom prst="homePlate">
              <a:avLst/>
            </a:prstGeom>
            <a:solidFill>
              <a:srgbClr val="C00000"/>
            </a:solidFill>
            <a:ln w="19050">
              <a:solidFill>
                <a:schemeClr val="bg1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pt-BR" sz="20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Clique </a:t>
              </a:r>
              <a:r>
                <a:rPr lang="pt-BR" sz="2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no título</a:t>
              </a:r>
              <a:endParaRPr lang="en-US" sz="200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xmlns="" id="{007853E9-665D-40AF-88F5-FC664DC57DAB}"/>
                </a:ext>
              </a:extLst>
            </p:cNvPr>
            <p:cNvSpPr/>
            <p:nvPr/>
          </p:nvSpPr>
          <p:spPr>
            <a:xfrm>
              <a:off x="2675870" y="4414556"/>
              <a:ext cx="648000" cy="6480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bg1"/>
              </a:solidFill>
              <a:prstDash val="solid"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pt-BR" sz="3200" b="1" dirty="0">
                  <a:solidFill>
                    <a:srgbClr val="FFFF00"/>
                  </a:solidFill>
                  <a:latin typeface="+mj-lt"/>
                </a:rPr>
                <a:t>4</a:t>
              </a:r>
              <a:endParaRPr lang="en-US" sz="3200" b="1" dirty="0">
                <a:solidFill>
                  <a:srgbClr val="FFFF00"/>
                </a:solidFill>
                <a:latin typeface="+mj-lt"/>
              </a:endParaRPr>
            </a:p>
          </p:txBody>
        </p:sp>
      </p:grpSp>
      <p:pic>
        <p:nvPicPr>
          <p:cNvPr id="2051" name="Picture 3" descr="Informação: E-Print Network : Research Communications for Scientists and Engineers">
            <a:extLst>
              <a:ext uri="{FF2B5EF4-FFF2-40B4-BE49-F238E27FC236}">
                <a16:creationId xmlns:a16="http://schemas.microsoft.com/office/drawing/2014/main" xmlns="" id="{596EE778-CABD-4C26-8035-D91AACA5E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formação: E-Scholarship">
            <a:extLst>
              <a:ext uri="{FF2B5EF4-FFF2-40B4-BE49-F238E27FC236}">
                <a16:creationId xmlns:a16="http://schemas.microsoft.com/office/drawing/2014/main" xmlns="" id="{046FA561-9EE3-4B17-9895-0B3C4D9E1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Informação: Earth and Space Index (AGU)">
            <a:extLst>
              <a:ext uri="{FF2B5EF4-FFF2-40B4-BE49-F238E27FC236}">
                <a16:creationId xmlns:a16="http://schemas.microsoft.com/office/drawing/2014/main" xmlns="" id="{1A083ACC-EDDA-423F-919C-2AAFA8F5B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formação: Educational Resources Information Center - ERIC">
            <a:extLst>
              <a:ext uri="{FF2B5EF4-FFF2-40B4-BE49-F238E27FC236}">
                <a16:creationId xmlns:a16="http://schemas.microsoft.com/office/drawing/2014/main" xmlns="" id="{B16B4B18-AE17-4ED1-92E2-A2B6E8D53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0025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040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4E272-9BC6-47AF-B88C-A7EAFC12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Operadores Booleanos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52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3">
            <a:extLst>
              <a:ext uri="{FF2B5EF4-FFF2-40B4-BE49-F238E27FC236}">
                <a16:creationId xmlns:a16="http://schemas.microsoft.com/office/drawing/2014/main" xmlns="" id="{841B8379-783B-4B38-A1D7-90F1DE2F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949" y="152399"/>
            <a:ext cx="6501039" cy="882715"/>
          </a:xfrm>
        </p:spPr>
        <p:txBody>
          <a:bodyPr/>
          <a:lstStyle/>
          <a:p>
            <a:pPr eaLnBrk="1" hangingPunct="1"/>
            <a:r>
              <a:rPr lang="pt-BR" dirty="0"/>
              <a:t>Operadores Booleanos</a:t>
            </a:r>
            <a:endParaRPr lang="en-US" altLang="en-US" b="1" dirty="0">
              <a:solidFill>
                <a:srgbClr val="1FA64A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xmlns="" id="{C84DEFA2-6B4B-45BC-9456-B06E2D31369E}"/>
              </a:ext>
            </a:extLst>
          </p:cNvPr>
          <p:cNvSpPr txBox="1">
            <a:spLocks/>
          </p:cNvSpPr>
          <p:nvPr/>
        </p:nvSpPr>
        <p:spPr>
          <a:xfrm>
            <a:off x="457200" y="131387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/>
              <a:buChar char="•"/>
              <a:defRPr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Operadores booleanos são </a:t>
            </a:r>
            <a:r>
              <a:rPr lang="pt-BR" sz="2400" b="1" dirty="0">
                <a:latin typeface="Calibri" panose="020F0502020204030204" pitchFamily="34" charset="0"/>
                <a:cs typeface="Calibri" panose="020F0502020204030204" pitchFamily="34" charset="0"/>
              </a:rPr>
              <a:t>conectores lógicos </a:t>
            </a: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utilizados para ampliar ou reduzir os resultados de uma busca.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pt-BR" sz="2400" dirty="0">
                <a:latin typeface="Calibri" panose="020F0502020204030204" pitchFamily="34" charset="0"/>
                <a:cs typeface="Calibri" panose="020F0502020204030204" pitchFamily="34" charset="0"/>
              </a:rPr>
              <a:t>Nas interfaces EBSCO, eles são os seguintes:</a:t>
            </a:r>
          </a:p>
          <a:p>
            <a:pPr marL="895350" lvl="1" indent="-620713" fontAlgn="auto"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	para somar duas ou mais expressões com uma diferença de até 5 palavras entre elas;</a:t>
            </a:r>
          </a:p>
          <a:p>
            <a:pPr marL="895350" lvl="1" indent="-620713" fontAlgn="auto"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NOT	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para retirar uma expressão da lista de resultados;</a:t>
            </a:r>
          </a:p>
          <a:p>
            <a:pPr marL="895350" lvl="1" indent="-620713" fontAlgn="auto">
              <a:spcBef>
                <a:spcPts val="1800"/>
              </a:spcBef>
              <a:spcAft>
                <a:spcPts val="0"/>
              </a:spcAft>
              <a:buNone/>
              <a:defRPr/>
            </a:pPr>
            <a:r>
              <a:rPr lang="pt-BR" sz="2000" b="1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	nos casos de poucos resultados e a certeza de termo correto, ampliar os resultados trazendo uma </a:t>
            </a:r>
            <a:r>
              <a:rPr lang="pt-BR" sz="2000" i="1" dirty="0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pt-BR" sz="2000" dirty="0">
                <a:latin typeface="Calibri" panose="020F0502020204030204" pitchFamily="34" charset="0"/>
                <a:cs typeface="Calibri" panose="020F0502020204030204" pitchFamily="34" charset="0"/>
              </a:rPr>
              <a:t> outra expressão indicadas.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B1FC0D4-93E7-4965-A009-80B0AB36C0E1}"/>
              </a:ext>
            </a:extLst>
          </p:cNvPr>
          <p:cNvSpPr/>
          <p:nvPr/>
        </p:nvSpPr>
        <p:spPr>
          <a:xfrm>
            <a:off x="364836" y="5972274"/>
            <a:ext cx="843741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i="1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Uma curiosidade: </a:t>
            </a:r>
            <a:r>
              <a:rPr lang="pt-BR" sz="1400" i="1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expressão booleano vem de </a:t>
            </a:r>
            <a:r>
              <a:rPr lang="pt-BR" sz="1400" i="1" dirty="0">
                <a:solidFill>
                  <a:srgbClr val="2266AA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George </a:t>
            </a:r>
            <a:r>
              <a:rPr lang="pt-BR" sz="1400" i="1" dirty="0" err="1">
                <a:solidFill>
                  <a:srgbClr val="2266AA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Boole</a:t>
            </a:r>
            <a:r>
              <a:rPr lang="pt-BR" sz="1400" i="1" dirty="0">
                <a:solidFill>
                  <a:srgbClr val="44444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matemático inglês, criador da álgebra booleana.</a:t>
            </a:r>
            <a:endParaRPr lang="en-US" sz="1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555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3">
            <a:extLst>
              <a:ext uri="{FF2B5EF4-FFF2-40B4-BE49-F238E27FC236}">
                <a16:creationId xmlns:a16="http://schemas.microsoft.com/office/drawing/2014/main" xmlns="" id="{841B8379-783B-4B38-A1D7-90F1DE2F3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2949" y="152399"/>
            <a:ext cx="6501039" cy="882715"/>
          </a:xfrm>
        </p:spPr>
        <p:txBody>
          <a:bodyPr/>
          <a:lstStyle/>
          <a:p>
            <a:pPr eaLnBrk="1" hangingPunct="1"/>
            <a:r>
              <a:rPr lang="pt-BR" dirty="0"/>
              <a:t>Operadores Booleanos</a:t>
            </a:r>
            <a:endParaRPr lang="en-US" altLang="en-US" b="1" dirty="0">
              <a:solidFill>
                <a:srgbClr val="1FA64A"/>
              </a:solidFill>
            </a:endParaRPr>
          </a:p>
        </p:txBody>
      </p:sp>
      <p:sp>
        <p:nvSpPr>
          <p:cNvPr id="29" name="Content Placeholder 14">
            <a:extLst>
              <a:ext uri="{FF2B5EF4-FFF2-40B4-BE49-F238E27FC236}">
                <a16:creationId xmlns:a16="http://schemas.microsoft.com/office/drawing/2014/main" xmlns="" id="{CDAFC39A-E190-4DE8-AFA7-090371EB036A}"/>
              </a:ext>
            </a:extLst>
          </p:cNvPr>
          <p:cNvSpPr txBox="1">
            <a:spLocks/>
          </p:cNvSpPr>
          <p:nvPr/>
        </p:nvSpPr>
        <p:spPr>
          <a:xfrm>
            <a:off x="533400" y="1143000"/>
            <a:ext cx="3962400" cy="5211763"/>
          </a:xfrm>
          <a:prstGeom prst="rect">
            <a:avLst/>
          </a:prstGeom>
        </p:spPr>
        <p:txBody>
          <a:bodyPr/>
          <a:lstStyle>
            <a:lvl1pPr marL="2730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768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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3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5000"/>
              <a:buFont typeface="Wingdings 2" panose="05020102010507070707" pitchFamily="18" charset="2"/>
              <a:buChar char="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69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Pct val="70000"/>
              <a:buFont typeface="Wingdings" panose="05000000000000000000" pitchFamily="2" charset="2"/>
              <a:buChar char="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(e)</a:t>
            </a:r>
          </a:p>
          <a:p>
            <a:pPr marL="274638" lvl="1" indent="0">
              <a:buNone/>
            </a:pPr>
            <a:r>
              <a:rPr lang="pt-BR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febre amarela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pt-BR" dirty="0">
                <a:highlight>
                  <a:srgbClr val="B6B6E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diagnóstico</a:t>
            </a:r>
          </a:p>
          <a:p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(não)</a:t>
            </a:r>
          </a:p>
          <a:p>
            <a:pPr marL="274638" lvl="1" indent="0">
              <a:buNone/>
            </a:pPr>
            <a:r>
              <a:rPr lang="pt-BR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febre amarela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NOT </a:t>
            </a:r>
            <a:b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pt-BR" dirty="0">
                <a:highlight>
                  <a:srgbClr val="B6B6E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diagnóstico</a:t>
            </a:r>
          </a:p>
          <a:p>
            <a:pPr lvl="1"/>
            <a:endParaRPr lang="pt-B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b="1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(ou)</a:t>
            </a:r>
          </a:p>
          <a:p>
            <a:pPr marL="274638" lvl="1" indent="0">
              <a:spcBef>
                <a:spcPts val="0"/>
              </a:spcBef>
              <a:buNone/>
            </a:pPr>
            <a:r>
              <a:rPr lang="pt-BR" dirty="0"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febre amarela</a:t>
            </a:r>
            <a:r>
              <a:rPr lang="pt-BR" dirty="0">
                <a:latin typeface="Calibri" panose="020F0502020204030204" pitchFamily="34" charset="0"/>
                <a:cs typeface="Calibri" panose="020F0502020204030204" pitchFamily="34" charset="0"/>
              </a:rPr>
              <a:t> OR</a:t>
            </a:r>
          </a:p>
          <a:p>
            <a:pPr marL="274638" lvl="1" indent="0">
              <a:spcBef>
                <a:spcPts val="0"/>
              </a:spcBef>
              <a:buNone/>
            </a:pPr>
            <a:r>
              <a:rPr lang="pt-BR" dirty="0" err="1">
                <a:highlight>
                  <a:srgbClr val="B6B6E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yellow</a:t>
            </a:r>
            <a:r>
              <a:rPr lang="pt-BR" dirty="0">
                <a:highlight>
                  <a:srgbClr val="B6B6E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dirty="0" err="1">
                <a:highlight>
                  <a:srgbClr val="B6B6EC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fever</a:t>
            </a:r>
            <a:endParaRPr lang="en-US" b="1" dirty="0">
              <a:highlight>
                <a:srgbClr val="B6B6EC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84D0E440-A457-407E-8E88-9272766D71AB}"/>
              </a:ext>
            </a:extLst>
          </p:cNvPr>
          <p:cNvGrpSpPr/>
          <p:nvPr/>
        </p:nvGrpSpPr>
        <p:grpSpPr>
          <a:xfrm>
            <a:off x="4191000" y="1211924"/>
            <a:ext cx="3886200" cy="4960276"/>
            <a:chOff x="762000" y="1076280"/>
            <a:chExt cx="1905000" cy="486732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0FFD0681-CFB6-4B1B-AE5D-93BF6A5848C9}"/>
                </a:ext>
              </a:extLst>
            </p:cNvPr>
            <p:cNvSpPr/>
            <p:nvPr/>
          </p:nvSpPr>
          <p:spPr bwMode="auto">
            <a:xfrm>
              <a:off x="762000" y="1199146"/>
              <a:ext cx="990600" cy="818149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AB7A776C-2C91-40FE-8E01-AB260C3A1571}"/>
                </a:ext>
              </a:extLst>
            </p:cNvPr>
            <p:cNvSpPr/>
            <p:nvPr/>
          </p:nvSpPr>
          <p:spPr bwMode="auto">
            <a:xfrm>
              <a:off x="1600200" y="1199146"/>
              <a:ext cx="990600" cy="818149"/>
            </a:xfrm>
            <a:prstGeom prst="ellipse">
              <a:avLst/>
            </a:prstGeom>
            <a:solidFill>
              <a:srgbClr val="007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xmlns="" id="{5A6020AC-C9FC-4C0E-8A8A-46591A089F60}"/>
                </a:ext>
              </a:extLst>
            </p:cNvPr>
            <p:cNvSpPr/>
            <p:nvPr/>
          </p:nvSpPr>
          <p:spPr bwMode="auto">
            <a:xfrm>
              <a:off x="762000" y="2418346"/>
              <a:ext cx="990600" cy="818148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xmlns="" id="{6D9D5DAE-B01F-4C1A-8F7E-E602BC6CFABB}"/>
                </a:ext>
              </a:extLst>
            </p:cNvPr>
            <p:cNvSpPr/>
            <p:nvPr/>
          </p:nvSpPr>
          <p:spPr bwMode="auto">
            <a:xfrm>
              <a:off x="1600200" y="2385635"/>
              <a:ext cx="990600" cy="850859"/>
            </a:xfrm>
            <a:prstGeom prst="ellipse">
              <a:avLst/>
            </a:prstGeom>
            <a:solidFill>
              <a:srgbClr val="007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xmlns="" id="{CEE76FB8-1E41-4F7B-9B03-8534D02CB157}"/>
                </a:ext>
              </a:extLst>
            </p:cNvPr>
            <p:cNvSpPr/>
            <p:nvPr/>
          </p:nvSpPr>
          <p:spPr bwMode="auto">
            <a:xfrm>
              <a:off x="762000" y="3637547"/>
              <a:ext cx="887895" cy="685800"/>
            </a:xfrm>
            <a:prstGeom prst="ellipse">
              <a:avLst/>
            </a:prstGeom>
            <a:solidFill>
              <a:srgbClr val="FFFF0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xmlns="" id="{6D522AD5-966A-4B71-A008-CA27D83B7AB9}"/>
                </a:ext>
              </a:extLst>
            </p:cNvPr>
            <p:cNvSpPr/>
            <p:nvPr/>
          </p:nvSpPr>
          <p:spPr bwMode="auto">
            <a:xfrm>
              <a:off x="762000" y="5257800"/>
              <a:ext cx="838200" cy="685800"/>
            </a:xfrm>
            <a:prstGeom prst="ellipse">
              <a:avLst/>
            </a:prstGeom>
            <a:solidFill>
              <a:srgbClr val="0070C0">
                <a:alpha val="50000"/>
              </a:srgb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xmlns="" id="{A9CCF3C3-61C2-45F4-B238-FFA055A25556}"/>
                </a:ext>
              </a:extLst>
            </p:cNvPr>
            <p:cNvSpPr/>
            <p:nvPr/>
          </p:nvSpPr>
          <p:spPr bwMode="auto">
            <a:xfrm>
              <a:off x="1752602" y="4343400"/>
              <a:ext cx="914398" cy="914400"/>
            </a:xfrm>
            <a:prstGeom prst="ellipse">
              <a:avLst/>
            </a:prstGeom>
            <a:solidFill>
              <a:srgbClr val="7FB79F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" name="Left-Right-Up Arrow 5">
              <a:extLst>
                <a:ext uri="{FF2B5EF4-FFF2-40B4-BE49-F238E27FC236}">
                  <a16:creationId xmlns:a16="http://schemas.microsoft.com/office/drawing/2014/main" xmlns="" id="{6A15ABF0-79F0-4BB4-9E62-9DC864915EE9}"/>
                </a:ext>
              </a:extLst>
            </p:cNvPr>
            <p:cNvSpPr/>
            <p:nvPr/>
          </p:nvSpPr>
          <p:spPr bwMode="auto">
            <a:xfrm rot="5400000">
              <a:off x="926563" y="4431766"/>
              <a:ext cx="762000" cy="737672"/>
            </a:xfrm>
            <a:prstGeom prst="leftRightUpArrow">
              <a:avLst>
                <a:gd name="adj1" fmla="val 18544"/>
                <a:gd name="adj2" fmla="val 17253"/>
                <a:gd name="adj3" fmla="val 25000"/>
              </a:avLst>
            </a:prstGeom>
            <a:solidFill>
              <a:schemeClr val="bg1">
                <a:lumMod val="75000"/>
              </a:schemeClr>
            </a:solidFill>
            <a:ln w="9525" cap="flat" cmpd="sng" algn="ctr">
              <a:solidFill>
                <a:schemeClr val="bg1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0" name="Down Arrow 16">
              <a:extLst>
                <a:ext uri="{FF2B5EF4-FFF2-40B4-BE49-F238E27FC236}">
                  <a16:creationId xmlns:a16="http://schemas.microsoft.com/office/drawing/2014/main" xmlns="" id="{F774E14C-992F-4A5B-A64C-6EE294670618}"/>
                </a:ext>
              </a:extLst>
            </p:cNvPr>
            <p:cNvSpPr/>
            <p:nvPr/>
          </p:nvSpPr>
          <p:spPr bwMode="auto">
            <a:xfrm>
              <a:off x="1556982" y="1076280"/>
              <a:ext cx="228600" cy="381000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normalizeH="0" baseline="-25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1" name="Down Arrow 17">
              <a:extLst>
                <a:ext uri="{FF2B5EF4-FFF2-40B4-BE49-F238E27FC236}">
                  <a16:creationId xmlns:a16="http://schemas.microsoft.com/office/drawing/2014/main" xmlns="" id="{B5A8D198-D73A-40FA-87B6-E27908C3B2C7}"/>
                </a:ext>
              </a:extLst>
            </p:cNvPr>
            <p:cNvSpPr/>
            <p:nvPr/>
          </p:nvSpPr>
          <p:spPr bwMode="auto">
            <a:xfrm>
              <a:off x="1122559" y="2216416"/>
              <a:ext cx="228600" cy="381000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normalizeH="0" baseline="-250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sp>
          <p:nvSpPr>
            <p:cNvPr id="42" name="Down Arrow 18">
              <a:extLst>
                <a:ext uri="{FF2B5EF4-FFF2-40B4-BE49-F238E27FC236}">
                  <a16:creationId xmlns:a16="http://schemas.microsoft.com/office/drawing/2014/main" xmlns="" id="{E0D8E099-BFEF-4AAF-B556-9E920A8883A4}"/>
                </a:ext>
              </a:extLst>
            </p:cNvPr>
            <p:cNvSpPr/>
            <p:nvPr/>
          </p:nvSpPr>
          <p:spPr bwMode="auto">
            <a:xfrm>
              <a:off x="2100177" y="4093427"/>
              <a:ext cx="228600" cy="381000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i="0" u="none" strike="noStrike" normalizeH="0" baseline="-250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itchFamily="18" charset="0"/>
              </a:endParaRPr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DB147B48-A6E8-42F9-972F-C1E9DCE86D2D}"/>
              </a:ext>
            </a:extLst>
          </p:cNvPr>
          <p:cNvSpPr/>
          <p:nvPr/>
        </p:nvSpPr>
        <p:spPr>
          <a:xfrm>
            <a:off x="4330053" y="1577456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/>
              <a:t>febre amarela </a:t>
            </a:r>
            <a:endParaRPr lang="en-US" sz="1800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64F2F0B2-7D62-487C-AD32-4D3750AA25AF}"/>
              </a:ext>
            </a:extLst>
          </p:cNvPr>
          <p:cNvSpPr/>
          <p:nvPr/>
        </p:nvSpPr>
        <p:spPr>
          <a:xfrm>
            <a:off x="6289759" y="1581848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/>
              <a:t>diagnóstico</a:t>
            </a:r>
            <a:endParaRPr lang="en-US" sz="18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8093D4D4-4AC0-4245-B720-7C0B5538C2FB}"/>
              </a:ext>
            </a:extLst>
          </p:cNvPr>
          <p:cNvSpPr/>
          <p:nvPr/>
        </p:nvSpPr>
        <p:spPr>
          <a:xfrm>
            <a:off x="4298358" y="2807852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/>
              <a:t>febre amarela </a:t>
            </a:r>
            <a:endParaRPr lang="en-US" sz="18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xmlns="" id="{7A712E38-24B9-45B4-8B26-32A0FDB34C6E}"/>
              </a:ext>
            </a:extLst>
          </p:cNvPr>
          <p:cNvSpPr/>
          <p:nvPr/>
        </p:nvSpPr>
        <p:spPr>
          <a:xfrm>
            <a:off x="6230223" y="2807852"/>
            <a:ext cx="13516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/>
              <a:t>diagnóstico</a:t>
            </a:r>
            <a:endParaRPr lang="en-US" sz="1800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40E7377C-4B18-41C1-B047-27102DE5BFED}"/>
              </a:ext>
            </a:extLst>
          </p:cNvPr>
          <p:cNvSpPr/>
          <p:nvPr/>
        </p:nvSpPr>
        <p:spPr>
          <a:xfrm>
            <a:off x="4293108" y="3977413"/>
            <a:ext cx="1726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800" dirty="0"/>
              <a:t>febre amarela </a:t>
            </a:r>
            <a:endParaRPr lang="en-US" sz="1800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xmlns="" id="{49BB49BC-4417-4129-B3B6-EA706D760836}"/>
              </a:ext>
            </a:extLst>
          </p:cNvPr>
          <p:cNvSpPr/>
          <p:nvPr/>
        </p:nvSpPr>
        <p:spPr>
          <a:xfrm>
            <a:off x="4240065" y="5653474"/>
            <a:ext cx="15726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800" dirty="0"/>
              <a:t>yellow fever</a:t>
            </a:r>
            <a:endParaRPr lang="en-US" sz="1800" dirty="0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xmlns="" id="{227F1B0A-DC86-45C3-8E1E-6185161FB972}"/>
              </a:ext>
            </a:extLst>
          </p:cNvPr>
          <p:cNvSpPr/>
          <p:nvPr/>
        </p:nvSpPr>
        <p:spPr>
          <a:xfrm>
            <a:off x="6422196" y="4732730"/>
            <a:ext cx="1672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/>
              <a:t>febre amarela </a:t>
            </a:r>
            <a:endParaRPr lang="en-US" sz="18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xmlns="" id="{F4C065A1-6261-45A9-A12C-04DB4B4A7D54}"/>
              </a:ext>
            </a:extLst>
          </p:cNvPr>
          <p:cNvSpPr/>
          <p:nvPr/>
        </p:nvSpPr>
        <p:spPr>
          <a:xfrm>
            <a:off x="6479103" y="4951729"/>
            <a:ext cx="14029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800" dirty="0"/>
              <a:t>yellow fever</a:t>
            </a:r>
            <a:endParaRPr lang="en-US" sz="1800" dirty="0"/>
          </a:p>
        </p:txBody>
      </p:sp>
      <p:sp>
        <p:nvSpPr>
          <p:cNvPr id="51" name="Multiplication Sign 50">
            <a:extLst>
              <a:ext uri="{FF2B5EF4-FFF2-40B4-BE49-F238E27FC236}">
                <a16:creationId xmlns:a16="http://schemas.microsoft.com/office/drawing/2014/main" xmlns="" id="{2512A520-D23C-416A-B591-E4347F10C882}"/>
              </a:ext>
            </a:extLst>
          </p:cNvPr>
          <p:cNvSpPr/>
          <p:nvPr/>
        </p:nvSpPr>
        <p:spPr bwMode="auto">
          <a:xfrm>
            <a:off x="5576334" y="1981200"/>
            <a:ext cx="2729466" cy="1925300"/>
          </a:xfrm>
          <a:prstGeom prst="mathMultiply">
            <a:avLst>
              <a:gd name="adj1" fmla="val 10885"/>
            </a:avLst>
          </a:prstGeom>
          <a:solidFill>
            <a:srgbClr val="FF00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-2500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818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84E272-9BC6-47AF-B88C-A7EAFC129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Campos de Busca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2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Tutorial Templat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1F497D"/>
      </a:accent1>
      <a:accent2>
        <a:srgbClr val="1F497D"/>
      </a:accent2>
      <a:accent3>
        <a:srgbClr val="1F497D"/>
      </a:accent3>
      <a:accent4>
        <a:srgbClr val="1F497D"/>
      </a:accent4>
      <a:accent5>
        <a:srgbClr val="1F497D"/>
      </a:accent5>
      <a:accent6>
        <a:srgbClr val="1F497D"/>
      </a:accent6>
      <a:hlink>
        <a:srgbClr val="0000FF"/>
      </a:hlink>
      <a:folHlink>
        <a:srgbClr val="5F006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15398</TotalTime>
  <Words>1082</Words>
  <Application>Microsoft Office PowerPoint</Application>
  <PresentationFormat>Apresentação na tela (4:3)</PresentationFormat>
  <Paragraphs>190</Paragraphs>
  <Slides>39</Slides>
  <Notes>27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9" baseType="lpstr">
      <vt:lpstr>Arial</vt:lpstr>
      <vt:lpstr>Arial Narrow</vt:lpstr>
      <vt:lpstr>Calibri</vt:lpstr>
      <vt:lpstr>Calibri Light</vt:lpstr>
      <vt:lpstr>Georgia</vt:lpstr>
      <vt:lpstr>Segoe UI</vt:lpstr>
      <vt:lpstr>Times New Roman</vt:lpstr>
      <vt:lpstr>Wingdings</vt:lpstr>
      <vt:lpstr>Wingdings 2</vt:lpstr>
      <vt:lpstr>Civic</vt:lpstr>
      <vt:lpstr>Tutorial de Uso</vt:lpstr>
      <vt:lpstr>Tópicos</vt:lpstr>
      <vt:lpstr>Como acessar as  bases de dados da EBSCO</vt:lpstr>
      <vt:lpstr>Como acessar as bases de dados da EBSCO</vt:lpstr>
      <vt:lpstr>Como acessar as bases de dados da EBSCO</vt:lpstr>
      <vt:lpstr>Operadores Booleanos</vt:lpstr>
      <vt:lpstr>Operadores Booleanos</vt:lpstr>
      <vt:lpstr>Operadores Booleanos</vt:lpstr>
      <vt:lpstr>Campos de Busca</vt:lpstr>
      <vt:lpstr>Campos de Busca</vt:lpstr>
      <vt:lpstr>Campos de Busca</vt:lpstr>
      <vt:lpstr>Buscas Adicionais</vt:lpstr>
      <vt:lpstr>Buscas Adicionais</vt:lpstr>
      <vt:lpstr>Buscas Adicionais</vt:lpstr>
      <vt:lpstr>Buscas Adicionais  ASSUNTOS</vt:lpstr>
      <vt:lpstr>Buscas Adicionais</vt:lpstr>
      <vt:lpstr>Buscas Adicionais ASSUNTOS</vt:lpstr>
      <vt:lpstr>Buscas Adicionais ASSUNTOS</vt:lpstr>
      <vt:lpstr>Buscas Adicionais ASSUNTOS</vt:lpstr>
      <vt:lpstr>Buscas Adicionais  PUBLICACÕES</vt:lpstr>
      <vt:lpstr>Buscas Adicionais</vt:lpstr>
      <vt:lpstr>Buscas Adicionais PUBLICACÕES</vt:lpstr>
      <vt:lpstr>Buscas Adicionais PUBLICACÕES</vt:lpstr>
      <vt:lpstr>Buscas Adicionais  ÍNDICES</vt:lpstr>
      <vt:lpstr>Apresentação do PowerPoint</vt:lpstr>
      <vt:lpstr>Buscas Adicionais ÍNDICES</vt:lpstr>
      <vt:lpstr>Buscas Adicionais ÍNDICES</vt:lpstr>
      <vt:lpstr>Buscas Adicionais  IMAGENS</vt:lpstr>
      <vt:lpstr>Buscas Adicionais</vt:lpstr>
      <vt:lpstr>Buscas Adicionais IMAGENS</vt:lpstr>
      <vt:lpstr>Buscas Adicionais IMAGENS</vt:lpstr>
      <vt:lpstr>Busca Avançada</vt:lpstr>
      <vt:lpstr>Busca Avançada</vt:lpstr>
      <vt:lpstr>Busca Avançada</vt:lpstr>
      <vt:lpstr>Busca Avançada</vt:lpstr>
      <vt:lpstr>Histórico de busca</vt:lpstr>
      <vt:lpstr>Histórico de busca</vt:lpstr>
      <vt:lpstr>Histórico de busca</vt:lpstr>
      <vt:lpstr>Apresentação do PowerPoint</vt:lpstr>
    </vt:vector>
  </TitlesOfParts>
  <Company>EBSCO Publishing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Points of View Reference Center</dc:title>
  <dc:creator>Dino Persakis</dc:creator>
  <cp:lastModifiedBy>Mariana Vasconcelos de Castro</cp:lastModifiedBy>
  <cp:revision>565</cp:revision>
  <dcterms:created xsi:type="dcterms:W3CDTF">2006-11-29T14:42:47Z</dcterms:created>
  <dcterms:modified xsi:type="dcterms:W3CDTF">2019-01-23T16:54:57Z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TC012137211033</vt:lpwstr>
  </property>
</Properties>
</file>